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1" r:id="rId1"/>
  </p:sldMasterIdLst>
  <p:sldIdLst>
    <p:sldId id="256" r:id="rId2"/>
    <p:sldId id="274" r:id="rId3"/>
    <p:sldId id="275" r:id="rId4"/>
    <p:sldId id="278" r:id="rId5"/>
    <p:sldId id="276" r:id="rId6"/>
    <p:sldId id="277"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9" r:id="rId25"/>
    <p:sldId id="280" r:id="rId26"/>
    <p:sldId id="281" r:id="rId27"/>
    <p:sldId id="282" r:id="rId2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p:restoredTop sz="94674"/>
  </p:normalViewPr>
  <p:slideViewPr>
    <p:cSldViewPr snapToGrid="0" snapToObjects="1">
      <p:cViewPr varScale="1">
        <p:scale>
          <a:sx n="64" d="100"/>
          <a:sy n="64" d="100"/>
        </p:scale>
        <p:origin x="7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Klikken om de titelstijl van het model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3837BF8-5850-3343-9E8D-8918A7F8F62B}" type="datetimeFigureOut">
              <a:rPr lang="nl-NL" smtClean="0"/>
              <a:t>9-3-2018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637F20A-644D-B14B-8D68-1195886A56FE}" type="slidenum">
              <a:rPr lang="nl-NL" smtClean="0"/>
              <a:t>‹nr.›</a:t>
            </a:fld>
            <a:endParaRPr lang="nl-NL"/>
          </a:p>
        </p:txBody>
      </p:sp>
    </p:spTree>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53837BF8-5850-3343-9E8D-8918A7F8F62B}" type="datetimeFigureOut">
              <a:rPr lang="nl-NL" smtClean="0"/>
              <a:t>9-3-2018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7F20A-644D-B14B-8D68-1195886A56FE}" type="slidenum">
              <a:rPr lang="nl-NL" smtClean="0"/>
              <a:t>‹nr.›</a:t>
            </a:fld>
            <a:endParaRPr lang="nl-NL"/>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Klikken om de titelstijl van het model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837BF8-5850-3343-9E8D-8918A7F8F62B}" type="datetimeFigureOut">
              <a:rPr lang="nl-NL" smtClean="0"/>
              <a:t>9-3-2018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7F20A-644D-B14B-8D68-1195886A56FE}" type="slidenum">
              <a:rPr lang="nl-NL" smtClean="0"/>
              <a:t>‹nr.›</a:t>
            </a:fld>
            <a:endParaRPr lang="nl-NL"/>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837BF8-5850-3343-9E8D-8918A7F8F62B}" type="datetimeFigureOut">
              <a:rPr lang="nl-NL" smtClean="0"/>
              <a:t>9-3-2018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7F20A-644D-B14B-8D68-1195886A56FE}" type="slidenum">
              <a:rPr lang="nl-NL" smtClean="0"/>
              <a:t>‹nr.›</a:t>
            </a:fld>
            <a:endParaRPr lang="nl-NL"/>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Klikken om de titelstijl van het model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593667" y="6272784"/>
            <a:ext cx="2644309" cy="365125"/>
          </a:xfrm>
        </p:spPr>
        <p:txBody>
          <a:bodyPr/>
          <a:lstStyle/>
          <a:p>
            <a:fld id="{53837BF8-5850-3343-9E8D-8918A7F8F62B}" type="datetimeFigureOut">
              <a:rPr lang="nl-NL" smtClean="0"/>
              <a:t>9-3-2018</a:t>
            </a:fld>
            <a:endParaRPr lang="nl-NL"/>
          </a:p>
        </p:txBody>
      </p:sp>
      <p:sp>
        <p:nvSpPr>
          <p:cNvPr id="5" name="Footer Placeholder 4"/>
          <p:cNvSpPr>
            <a:spLocks noGrp="1"/>
          </p:cNvSpPr>
          <p:nvPr>
            <p:ph type="ftr" sz="quarter" idx="11"/>
          </p:nvPr>
        </p:nvSpPr>
        <p:spPr>
          <a:xfrm>
            <a:off x="2182708" y="6272784"/>
            <a:ext cx="6327648" cy="365125"/>
          </a:xfrm>
        </p:spPr>
        <p:txBody>
          <a:bodyPr/>
          <a:lstStyle/>
          <a:p>
            <a:endParaRPr lang="nl-N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637F20A-644D-B14B-8D68-1195886A56FE}" type="slidenum">
              <a:rPr lang="nl-NL" smtClean="0"/>
              <a:t>‹nr.›</a:t>
            </a:fld>
            <a:endParaRPr lang="nl-NL"/>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3837BF8-5850-3343-9E8D-8918A7F8F62B}" type="datetimeFigureOut">
              <a:rPr lang="nl-NL" smtClean="0"/>
              <a:t>9-3-2018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637F20A-644D-B14B-8D68-1195886A56FE}" type="slidenum">
              <a:rPr lang="nl-NL" smtClean="0"/>
              <a:t>‹nr.›</a:t>
            </a:fld>
            <a:endParaRPr lang="nl-NL"/>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3837BF8-5850-3343-9E8D-8918A7F8F62B}" type="datetimeFigureOut">
              <a:rPr lang="nl-NL" smtClean="0"/>
              <a:t>9-3-2018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637F20A-644D-B14B-8D68-1195886A56FE}" type="slidenum">
              <a:rPr lang="nl-NL" smtClean="0"/>
              <a:t>‹nr.›</a:t>
            </a:fld>
            <a:endParaRPr lang="nl-NL"/>
          </a:p>
        </p:txBody>
      </p:sp>
      <p:sp>
        <p:nvSpPr>
          <p:cNvPr id="10" name="Title 9"/>
          <p:cNvSpPr>
            <a:spLocks noGrp="1"/>
          </p:cNvSpPr>
          <p:nvPr>
            <p:ph type="title"/>
          </p:nvPr>
        </p:nvSpPr>
        <p:spPr/>
        <p:txBody>
          <a:bodyPr/>
          <a:lstStyle/>
          <a:p>
            <a:r>
              <a:rPr lang="nl-NL"/>
              <a:t>Klikken om de titelstijl van het model te bewerken</a:t>
            </a:r>
            <a:endParaRPr lang="en-US" dirty="0"/>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3837BF8-5850-3343-9E8D-8918A7F8F62B}" type="datetimeFigureOut">
              <a:rPr lang="nl-NL" smtClean="0"/>
              <a:t>9-3-2018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637F20A-644D-B14B-8D68-1195886A56FE}" type="slidenum">
              <a:rPr lang="nl-NL" smtClean="0"/>
              <a:t>‹nr.›</a:t>
            </a:fld>
            <a:endParaRPr lang="nl-NL"/>
          </a:p>
        </p:txBody>
      </p:sp>
      <p:sp>
        <p:nvSpPr>
          <p:cNvPr id="6" name="Title 5"/>
          <p:cNvSpPr>
            <a:spLocks noGrp="1"/>
          </p:cNvSpPr>
          <p:nvPr>
            <p:ph type="title"/>
          </p:nvPr>
        </p:nvSpPr>
        <p:spPr/>
        <p:txBody>
          <a:bodyPr/>
          <a:lstStyle/>
          <a:p>
            <a:r>
              <a:rPr lang="nl-NL"/>
              <a:t>Klikken om de titelstijl van het model te bewerken</a:t>
            </a:r>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37BF8-5850-3343-9E8D-8918A7F8F62B}" type="datetimeFigureOut">
              <a:rPr lang="nl-NL" smtClean="0"/>
              <a:t>9-3-2018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637F20A-644D-B14B-8D68-1195886A56FE}" type="slidenum">
              <a:rPr lang="nl-NL" smtClean="0"/>
              <a:t>‹nr.›</a:t>
            </a:fld>
            <a:endParaRPr lang="nl-NL"/>
          </a:p>
        </p:txBody>
      </p:sp>
    </p:spTree>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Klikken om de titelstijl van het model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3837BF8-5850-3343-9E8D-8918A7F8F62B}" type="datetimeFigureOut">
              <a:rPr lang="nl-NL" smtClean="0"/>
              <a:t>9-3-2018</a:t>
            </a:fld>
            <a:endParaRPr lang="nl-NL"/>
          </a:p>
        </p:txBody>
      </p:sp>
      <p:sp>
        <p:nvSpPr>
          <p:cNvPr id="6" name="Footer Placeholder 5"/>
          <p:cNvSpPr>
            <a:spLocks noGrp="1"/>
          </p:cNvSpPr>
          <p:nvPr>
            <p:ph type="ftr" sz="quarter" idx="11"/>
          </p:nvPr>
        </p:nvSpPr>
        <p:spPr/>
        <p:txBody>
          <a:bodyPr/>
          <a:lstStyle/>
          <a:p>
            <a:endParaRPr lang="nl-N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9637F20A-644D-B14B-8D68-1195886A56FE}" type="slidenum">
              <a:rPr lang="nl-NL" smtClean="0"/>
              <a:t>‹nr.›</a:t>
            </a:fld>
            <a:endParaRPr lang="nl-NL"/>
          </a:p>
        </p:txBody>
      </p:sp>
    </p:spTree>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Klikken om de titelstijl van het model te bewerken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3837BF8-5850-3343-9E8D-8918A7F8F62B}" type="datetimeFigureOut">
              <a:rPr lang="nl-NL" smtClean="0"/>
              <a:t>9-3-2018</a:t>
            </a:fld>
            <a:endParaRPr lang="nl-N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9637F20A-644D-B14B-8D68-1195886A56FE}" type="slidenum">
              <a:rPr lang="nl-NL" smtClean="0"/>
              <a:t>‹nr.›</a:t>
            </a:fld>
            <a:endParaRPr lang="nl-NL"/>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Klikken om de titelstijl van het model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3837BF8-5850-3343-9E8D-8918A7F8F62B}" type="datetimeFigureOut">
              <a:rPr lang="nl-NL" smtClean="0"/>
              <a:t>9-3-2018</a:t>
            </a:fld>
            <a:endParaRPr lang="nl-N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nl-N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637F20A-644D-B14B-8D68-1195886A56FE}" type="slidenum">
              <a:rPr lang="nl-NL" smtClean="0"/>
              <a:t>‹nr.›</a:t>
            </a:fld>
            <a:endParaRPr lang="nl-NL"/>
          </a:p>
        </p:txBody>
      </p:sp>
    </p:spTree>
    <p:extLst>
      <p:ext uri="{BB962C8B-B14F-4D97-AF65-F5344CB8AC3E}">
        <p14:creationId xmlns:p14="http://schemas.microsoft.com/office/powerpoint/2010/main" val="1528171192"/>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inspraak.parkeren@amsterdam.n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mailto:h.boldewijn@raad.amsterdam.nl" TargetMode="External"/><Relationship Id="rId13" Type="http://schemas.openxmlformats.org/officeDocument/2006/relationships/hyperlink" Target="mailto:t.dijk@vvdamsterdam.nl)" TargetMode="External"/><Relationship Id="rId18" Type="http://schemas.openxmlformats.org/officeDocument/2006/relationships/hyperlink" Target="mailto:zernsting@raad.amsterdam.nl)" TargetMode="External"/><Relationship Id="rId3" Type="http://schemas.openxmlformats.org/officeDocument/2006/relationships/hyperlink" Target="mailto:j.vroege@raad.amsterdam.nl" TargetMode="External"/><Relationship Id="rId21" Type="http://schemas.openxmlformats.org/officeDocument/2006/relationships/hyperlink" Target="mailto:abakker@raad.amsterdam.nl)" TargetMode="External"/><Relationship Id="rId7" Type="http://schemas.openxmlformats.org/officeDocument/2006/relationships/hyperlink" Target="mailto:gerjager@xs4all.nl" TargetMode="External"/><Relationship Id="rId12" Type="http://schemas.openxmlformats.org/officeDocument/2006/relationships/hyperlink" Target="mailto:r.torn@vvdamsterdam.nl" TargetMode="External"/><Relationship Id="rId17" Type="http://schemas.openxmlformats.org/officeDocument/2006/relationships/hyperlink" Target="mailto:j.groen@raad.amsterdam.nl" TargetMode="External"/><Relationship Id="rId2" Type="http://schemas.openxmlformats.org/officeDocument/2006/relationships/hyperlink" Target="mailto:b.vink@raad.amsterdam.nl" TargetMode="External"/><Relationship Id="rId16" Type="http://schemas.openxmlformats.org/officeDocument/2006/relationships/hyperlink" Target="mailto:tbakker@raad.amsterdam.nl)" TargetMode="External"/><Relationship Id="rId20" Type="http://schemas.openxmlformats.org/officeDocument/2006/relationships/hyperlink" Target="mailto:jheijningen@raad.amsterdam.nl" TargetMode="External"/><Relationship Id="rId1" Type="http://schemas.openxmlformats.org/officeDocument/2006/relationships/slideLayout" Target="../slideLayouts/slideLayout2.xml"/><Relationship Id="rId6" Type="http://schemas.openxmlformats.org/officeDocument/2006/relationships/hyperlink" Target="mailto:p.guldemond@raad.amsterdam.nl" TargetMode="External"/><Relationship Id="rId11" Type="http://schemas.openxmlformats.org/officeDocument/2006/relationships/hyperlink" Target="mailto:wernertoonk@vvdamsterdam.nl" TargetMode="External"/><Relationship Id="rId24" Type="http://schemas.openxmlformats.org/officeDocument/2006/relationships/hyperlink" Target="mailto:w.van.soest@raad.amsterdam.nl" TargetMode="External"/><Relationship Id="rId5" Type="http://schemas.openxmlformats.org/officeDocument/2006/relationships/hyperlink" Target="mailto:g.bakker@raad.amsterdam.nl" TargetMode="External"/><Relationship Id="rId15" Type="http://schemas.openxmlformats.org/officeDocument/2006/relationships/hyperlink" Target="mailto:ralberts@raad.amsterdam.nl" TargetMode="External"/><Relationship Id="rId23" Type="http://schemas.openxmlformats.org/officeDocument/2006/relationships/hyperlink" Target="mailto:n.wijmenga@amsterdam.nl)" TargetMode="External"/><Relationship Id="rId10" Type="http://schemas.openxmlformats.org/officeDocument/2006/relationships/hyperlink" Target="mailto:c.eenhoorn@vvdamsterdam.nl" TargetMode="External"/><Relationship Id="rId19" Type="http://schemas.openxmlformats.org/officeDocument/2006/relationships/hyperlink" Target="mailto:j.vanlammeren@partijvoordedieren.nl" TargetMode="External"/><Relationship Id="rId4" Type="http://schemas.openxmlformats.org/officeDocument/2006/relationships/hyperlink" Target="mailto:m.bosman@raad.amsterdam.nl" TargetMode="External"/><Relationship Id="rId9" Type="http://schemas.openxmlformats.org/officeDocument/2006/relationships/hyperlink" Target="mailto:p.van.den.berg@raad.amsterdam.nl)" TargetMode="External"/><Relationship Id="rId14" Type="http://schemas.openxmlformats.org/officeDocument/2006/relationships/hyperlink" Target="mailto:d.peters@raad.amsterdam.nl" TargetMode="External"/><Relationship Id="rId22" Type="http://schemas.openxmlformats.org/officeDocument/2006/relationships/hyperlink" Target="mailto:dboomsma@raad.amsterdam.n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inspraak.parkeren@amsterdam.n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Prinses Irenebuurt</a:t>
            </a:r>
          </a:p>
        </p:txBody>
      </p:sp>
      <p:sp>
        <p:nvSpPr>
          <p:cNvPr id="3" name="Ondertitel 2"/>
          <p:cNvSpPr>
            <a:spLocks noGrp="1"/>
          </p:cNvSpPr>
          <p:nvPr>
            <p:ph type="subTitle" idx="1"/>
          </p:nvPr>
        </p:nvSpPr>
        <p:spPr/>
        <p:txBody>
          <a:bodyPr>
            <a:normAutofit/>
          </a:bodyPr>
          <a:lstStyle/>
          <a:p>
            <a:r>
              <a:rPr lang="nl-NL" sz="2800" dirty="0"/>
              <a:t>Zienswijzen</a:t>
            </a:r>
          </a:p>
        </p:txBody>
      </p:sp>
    </p:spTree>
    <p:extLst>
      <p:ext uri="{BB962C8B-B14F-4D97-AF65-F5344CB8AC3E}">
        <p14:creationId xmlns:p14="http://schemas.microsoft.com/office/powerpoint/2010/main" val="168146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105100"/>
            <a:ext cx="10058400" cy="1609344"/>
          </a:xfrm>
        </p:spPr>
        <p:txBody>
          <a:bodyPr>
            <a:normAutofit fontScale="90000"/>
          </a:bodyPr>
          <a:lstStyle/>
          <a:p>
            <a:r>
              <a:rPr lang="nl-NL" sz="4900" dirty="0"/>
              <a:t>Zienswijze 4, Transitie parkeren in de Irenebuurt, </a:t>
            </a:r>
            <a:r>
              <a:rPr lang="nl-NL" sz="3600" i="1" dirty="0"/>
              <a:t>Jacques Klok</a:t>
            </a:r>
            <a:br>
              <a:rPr lang="nl-NL" b="1" dirty="0"/>
            </a:br>
            <a:endParaRPr lang="nl-NL" dirty="0"/>
          </a:p>
        </p:txBody>
      </p:sp>
      <p:sp>
        <p:nvSpPr>
          <p:cNvPr id="3" name="Tijdelijke aanduiding voor inhoud 2"/>
          <p:cNvSpPr>
            <a:spLocks noGrp="1"/>
          </p:cNvSpPr>
          <p:nvPr>
            <p:ph idx="1"/>
          </p:nvPr>
        </p:nvSpPr>
        <p:spPr>
          <a:xfrm>
            <a:off x="1069848" y="2632679"/>
            <a:ext cx="4714503" cy="2255122"/>
          </a:xfrm>
        </p:spPr>
        <p:txBody>
          <a:bodyPr>
            <a:normAutofit fontScale="92500" lnSpcReduction="10000"/>
          </a:bodyPr>
          <a:lstStyle/>
          <a:p>
            <a:r>
              <a:rPr lang="nl-NL" dirty="0"/>
              <a:t>Vele bezoekers voor werk en doorreis via Amsterdam Zuid: De prinses Irenebuurt als nieuwe transitieparkeerplaats in Amsterdam. </a:t>
            </a:r>
          </a:p>
          <a:p>
            <a:endParaRPr lang="nl-NL" dirty="0"/>
          </a:p>
          <a:p>
            <a:r>
              <a:rPr lang="nl-NL" dirty="0"/>
              <a:t>Onze woonwijk, zal de nieuwe transitieparkeerplaats van Amsterdam worden.</a:t>
            </a:r>
          </a:p>
          <a:p>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6701" y="2714444"/>
            <a:ext cx="3933860" cy="2950395"/>
          </a:xfrm>
          <a:prstGeom prst="rect">
            <a:avLst/>
          </a:prstGeom>
        </p:spPr>
      </p:pic>
    </p:spTree>
    <p:extLst>
      <p:ext uri="{BB962C8B-B14F-4D97-AF65-F5344CB8AC3E}">
        <p14:creationId xmlns:p14="http://schemas.microsoft.com/office/powerpoint/2010/main" val="1590491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816002"/>
            <a:ext cx="10058400" cy="1577141"/>
          </a:xfrm>
        </p:spPr>
        <p:txBody>
          <a:bodyPr>
            <a:normAutofit fontScale="90000"/>
          </a:bodyPr>
          <a:lstStyle/>
          <a:p>
            <a:br>
              <a:rPr lang="nl-NL" dirty="0"/>
            </a:br>
            <a:r>
              <a:rPr lang="nl-NL" sz="4900" dirty="0"/>
              <a:t>Zienswijze 5, Vergelijking Buitenveldert gaat niet op, </a:t>
            </a:r>
            <a:r>
              <a:rPr lang="nl-NL" sz="3600" i="1" dirty="0"/>
              <a:t>Arjan de Waard</a:t>
            </a:r>
            <a:br>
              <a:rPr lang="nl-NL" dirty="0"/>
            </a:br>
            <a:endParaRPr lang="nl-NL" dirty="0"/>
          </a:p>
        </p:txBody>
      </p:sp>
      <p:sp>
        <p:nvSpPr>
          <p:cNvPr id="3" name="Tijdelijke aanduiding voor inhoud 2"/>
          <p:cNvSpPr>
            <a:spLocks noGrp="1"/>
          </p:cNvSpPr>
          <p:nvPr>
            <p:ph idx="1"/>
          </p:nvPr>
        </p:nvSpPr>
        <p:spPr>
          <a:xfrm>
            <a:off x="1069848" y="2591925"/>
            <a:ext cx="10058400" cy="4050792"/>
          </a:xfrm>
        </p:spPr>
        <p:txBody>
          <a:bodyPr>
            <a:normAutofit/>
          </a:bodyPr>
          <a:lstStyle/>
          <a:p>
            <a:pPr>
              <a:lnSpc>
                <a:spcPct val="100000"/>
              </a:lnSpc>
            </a:pPr>
            <a:r>
              <a:rPr lang="nl-NL" dirty="0"/>
              <a:t>De behandeling van de Irenebuurt is gekoppeld aan die van Buitenveldert terwijl er wezenlijke verschillen zijn op gebied van:</a:t>
            </a:r>
          </a:p>
          <a:p>
            <a:pPr lvl="1">
              <a:lnSpc>
                <a:spcPct val="100000"/>
              </a:lnSpc>
            </a:pPr>
            <a:r>
              <a:rPr lang="nl-NL" dirty="0"/>
              <a:t>Bouwwijze</a:t>
            </a:r>
          </a:p>
          <a:p>
            <a:pPr lvl="1">
              <a:lnSpc>
                <a:spcPct val="100000"/>
              </a:lnSpc>
            </a:pPr>
            <a:r>
              <a:rPr lang="nl-NL" dirty="0"/>
              <a:t>Bevolkingssamenstelling</a:t>
            </a:r>
          </a:p>
          <a:p>
            <a:pPr lvl="1">
              <a:lnSpc>
                <a:spcPct val="100000"/>
              </a:lnSpc>
            </a:pPr>
            <a:r>
              <a:rPr lang="nl-NL" dirty="0"/>
              <a:t>Drukte</a:t>
            </a:r>
          </a:p>
          <a:p>
            <a:pPr lvl="1">
              <a:lnSpc>
                <a:spcPct val="100000"/>
              </a:lnSpc>
            </a:pPr>
            <a:r>
              <a:rPr lang="nl-NL" dirty="0"/>
              <a:t>Te verwachten verkeersdrukte</a:t>
            </a:r>
          </a:p>
          <a:p>
            <a:pPr lvl="1">
              <a:lnSpc>
                <a:spcPct val="100000"/>
              </a:lnSpc>
            </a:pPr>
            <a:r>
              <a:rPr lang="nl-NL" dirty="0"/>
              <a:t>Historie</a:t>
            </a:r>
          </a:p>
          <a:p>
            <a:pPr lvl="1">
              <a:lnSpc>
                <a:spcPct val="100000"/>
              </a:lnSpc>
            </a:pPr>
            <a:r>
              <a:rPr lang="nl-NL" dirty="0"/>
              <a:t>Fietsverkeer</a:t>
            </a:r>
          </a:p>
          <a:p>
            <a:pPr lvl="0">
              <a:lnSpc>
                <a:spcPct val="100000"/>
              </a:lnSpc>
            </a:pPr>
            <a:endParaRPr lang="nl-NL" b="1" dirty="0"/>
          </a:p>
          <a:p>
            <a:pPr lvl="0">
              <a:lnSpc>
                <a:spcPct val="100000"/>
              </a:lnSpc>
              <a:spcBef>
                <a:spcPts val="0"/>
              </a:spcBef>
            </a:pPr>
            <a:r>
              <a:rPr lang="nl-NL" u="sng" dirty="0"/>
              <a:t>De vergelijking met Buitenveldert gaat niet op.</a:t>
            </a:r>
          </a:p>
          <a:p>
            <a:endParaRPr lang="nl-NL" dirty="0"/>
          </a:p>
        </p:txBody>
      </p:sp>
    </p:spTree>
    <p:extLst>
      <p:ext uri="{BB962C8B-B14F-4D97-AF65-F5344CB8AC3E}">
        <p14:creationId xmlns:p14="http://schemas.microsoft.com/office/powerpoint/2010/main" val="1311776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412284"/>
            <a:ext cx="10058400" cy="1609344"/>
          </a:xfrm>
        </p:spPr>
        <p:txBody>
          <a:bodyPr>
            <a:normAutofit fontScale="90000"/>
          </a:bodyPr>
          <a:lstStyle/>
          <a:p>
            <a:r>
              <a:rPr lang="nl-NL" sz="4900" dirty="0"/>
              <a:t>Zienswijze 6, Station Amsterdam-Zuid wordt een van de grootste van Nederland, </a:t>
            </a:r>
            <a:r>
              <a:rPr lang="nl-NL" sz="3600" i="1" dirty="0"/>
              <a:t>Kees van Dalen</a:t>
            </a:r>
            <a:br>
              <a:rPr lang="nl-NL" b="1" dirty="0"/>
            </a:br>
            <a:endParaRPr lang="nl-NL" dirty="0"/>
          </a:p>
        </p:txBody>
      </p:sp>
      <p:sp>
        <p:nvSpPr>
          <p:cNvPr id="3" name="Tijdelijke aanduiding voor inhoud 2"/>
          <p:cNvSpPr>
            <a:spLocks noGrp="1"/>
          </p:cNvSpPr>
          <p:nvPr>
            <p:ph idx="1"/>
          </p:nvPr>
        </p:nvSpPr>
        <p:spPr>
          <a:xfrm>
            <a:off x="1069848" y="3180654"/>
            <a:ext cx="10058400" cy="2584042"/>
          </a:xfrm>
        </p:spPr>
        <p:txBody>
          <a:bodyPr/>
          <a:lstStyle/>
          <a:p>
            <a:r>
              <a:rPr lang="nl-NL" u="sng" dirty="0"/>
              <a:t>Ambitie van Amsterdam Zuid om grootste station van Nederland te worden.</a:t>
            </a:r>
          </a:p>
          <a:p>
            <a:endParaRPr lang="nl-NL" dirty="0"/>
          </a:p>
          <a:p>
            <a:r>
              <a:rPr lang="nl-NL" dirty="0"/>
              <a:t>De Prinses Irenebuurt zal gaan fungeren als parkeerplaats voor dit grote OV-knooppunt. Het nieuwe parkeerbeleid zal vanwege de nabijheid van NS-station Amsterdam Zuid/WTC zorgen voor meer verkeersstromen, een hogere parkeerdruk, verminderde leefbaarheid en grotere onveiligheid. </a:t>
            </a:r>
          </a:p>
          <a:p>
            <a:endParaRPr lang="nl-NL" dirty="0"/>
          </a:p>
        </p:txBody>
      </p:sp>
    </p:spTree>
    <p:extLst>
      <p:ext uri="{BB962C8B-B14F-4D97-AF65-F5344CB8AC3E}">
        <p14:creationId xmlns:p14="http://schemas.microsoft.com/office/powerpoint/2010/main" val="683261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425536"/>
            <a:ext cx="10058400" cy="1609344"/>
          </a:xfrm>
        </p:spPr>
        <p:txBody>
          <a:bodyPr>
            <a:normAutofit fontScale="90000"/>
          </a:bodyPr>
          <a:lstStyle/>
          <a:p>
            <a:r>
              <a:rPr lang="nl-NL" sz="4900" dirty="0"/>
              <a:t>Zienswijze 7, Er zijn nog grootse plannen voor het ontwikkelen van kantoren en woningen, </a:t>
            </a:r>
            <a:r>
              <a:rPr lang="nl-NL" sz="3600" i="1" dirty="0"/>
              <a:t>Jacques Klok</a:t>
            </a:r>
            <a:br>
              <a:rPr lang="nl-NL" sz="3600" b="1" dirty="0"/>
            </a:br>
            <a:endParaRPr lang="nl-NL" sz="3600" dirty="0"/>
          </a:p>
        </p:txBody>
      </p:sp>
      <p:sp>
        <p:nvSpPr>
          <p:cNvPr id="3" name="Tijdelijke aanduiding voor inhoud 2"/>
          <p:cNvSpPr>
            <a:spLocks noGrp="1"/>
          </p:cNvSpPr>
          <p:nvPr>
            <p:ph idx="1"/>
          </p:nvPr>
        </p:nvSpPr>
        <p:spPr>
          <a:xfrm>
            <a:off x="1069848" y="3274346"/>
            <a:ext cx="5351500" cy="2357828"/>
          </a:xfrm>
        </p:spPr>
        <p:txBody>
          <a:bodyPr/>
          <a:lstStyle/>
          <a:p>
            <a:r>
              <a:rPr lang="nl-NL" dirty="0"/>
              <a:t>De bouwplannen voorzien in vele nieuwe kantoren en woningen. </a:t>
            </a:r>
          </a:p>
          <a:p>
            <a:endParaRPr lang="nl-NL" dirty="0"/>
          </a:p>
          <a:p>
            <a:r>
              <a:rPr lang="nl-NL" dirty="0"/>
              <a:t>Alle met een te krappe parkeernorm hetgeen de parkeerdruk alleen nog maar verder zal vergroten. </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0101" y="3034880"/>
            <a:ext cx="3463058" cy="2597294"/>
          </a:xfrm>
          <a:prstGeom prst="rect">
            <a:avLst/>
          </a:prstGeom>
        </p:spPr>
      </p:pic>
    </p:spTree>
    <p:extLst>
      <p:ext uri="{BB962C8B-B14F-4D97-AF65-F5344CB8AC3E}">
        <p14:creationId xmlns:p14="http://schemas.microsoft.com/office/powerpoint/2010/main" val="638818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723172"/>
            <a:ext cx="10058400" cy="1609344"/>
          </a:xfrm>
        </p:spPr>
        <p:txBody>
          <a:bodyPr>
            <a:normAutofit fontScale="90000"/>
          </a:bodyPr>
          <a:lstStyle/>
          <a:p>
            <a:br>
              <a:rPr lang="nl-NL" b="1" dirty="0"/>
            </a:br>
            <a:br>
              <a:rPr lang="nl-NL" b="1" dirty="0"/>
            </a:br>
            <a:r>
              <a:rPr lang="nl-NL" sz="4900" dirty="0"/>
              <a:t>Zienswijze 8, Historische toezegging: geen overlast door bouw WTC, </a:t>
            </a:r>
            <a:r>
              <a:rPr lang="nl-NL" sz="3600" i="1" dirty="0"/>
              <a:t>Wieringa advocaten i.s.m. Harm van </a:t>
            </a:r>
            <a:r>
              <a:rPr lang="nl-NL" sz="3600" i="1" dirty="0" err="1"/>
              <a:t>Gijssel</a:t>
            </a:r>
            <a:br>
              <a:rPr lang="nl-NL" sz="4900" dirty="0"/>
            </a:br>
            <a:endParaRPr lang="nl-NL" sz="4900" dirty="0"/>
          </a:p>
        </p:txBody>
      </p:sp>
      <p:sp>
        <p:nvSpPr>
          <p:cNvPr id="3" name="Tijdelijke aanduiding voor inhoud 2"/>
          <p:cNvSpPr>
            <a:spLocks noGrp="1"/>
          </p:cNvSpPr>
          <p:nvPr>
            <p:ph idx="1"/>
          </p:nvPr>
        </p:nvSpPr>
        <p:spPr>
          <a:xfrm>
            <a:off x="1069848" y="3218025"/>
            <a:ext cx="5063824" cy="2586427"/>
          </a:xfrm>
        </p:spPr>
        <p:txBody>
          <a:bodyPr/>
          <a:lstStyle/>
          <a:p>
            <a:r>
              <a:rPr lang="nl-NL" dirty="0"/>
              <a:t>De historische toezegging van de gemeente om ervoor te zorgen dat de Prinses Irenebuurt geen parkeeroverlast zal ondervinden als gevolg van de ontwikkeling van het WTC in het Zuidasgebied geldt nog steeds.</a:t>
            </a:r>
            <a:r>
              <a:rPr lang="nl-NL" dirty="0">
                <a:effectLst/>
              </a:rPr>
              <a:t> </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1218" y="2923407"/>
            <a:ext cx="3841393" cy="2881045"/>
          </a:xfrm>
          <a:prstGeom prst="rect">
            <a:avLst/>
          </a:prstGeom>
        </p:spPr>
      </p:pic>
    </p:spTree>
    <p:extLst>
      <p:ext uri="{BB962C8B-B14F-4D97-AF65-F5344CB8AC3E}">
        <p14:creationId xmlns:p14="http://schemas.microsoft.com/office/powerpoint/2010/main" val="180922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133990"/>
            <a:ext cx="10058400" cy="1609344"/>
          </a:xfrm>
        </p:spPr>
        <p:txBody>
          <a:bodyPr>
            <a:normAutofit fontScale="90000"/>
          </a:bodyPr>
          <a:lstStyle/>
          <a:p>
            <a:r>
              <a:rPr lang="nl-NL" sz="4900" dirty="0"/>
              <a:t>Zienswijze 9, Amsterdam voor Amsterdammers, </a:t>
            </a:r>
            <a:r>
              <a:rPr lang="nl-NL" sz="3600" i="1" dirty="0"/>
              <a:t>Arjan de Waard</a:t>
            </a:r>
            <a:br>
              <a:rPr lang="nl-NL" sz="3600" b="1" dirty="0"/>
            </a:br>
            <a:endParaRPr lang="nl-NL" sz="3600" dirty="0"/>
          </a:p>
        </p:txBody>
      </p:sp>
      <p:sp>
        <p:nvSpPr>
          <p:cNvPr id="3" name="Tijdelijke aanduiding voor inhoud 2"/>
          <p:cNvSpPr>
            <a:spLocks noGrp="1"/>
          </p:cNvSpPr>
          <p:nvPr>
            <p:ph idx="1"/>
          </p:nvPr>
        </p:nvSpPr>
        <p:spPr>
          <a:xfrm>
            <a:off x="1069848" y="2558730"/>
            <a:ext cx="10058400" cy="4050792"/>
          </a:xfrm>
        </p:spPr>
        <p:txBody>
          <a:bodyPr/>
          <a:lstStyle/>
          <a:p>
            <a:r>
              <a:rPr lang="nl-NL" dirty="0"/>
              <a:t>Maar laten we niet vergeten dat Amsterdam in eerste instantie een plek is waar vele mensen wonen, en slechts in tweede instantie een plek waar mensen uit de rest van Nederland ook werken en recreëren. </a:t>
            </a:r>
          </a:p>
          <a:p>
            <a:endParaRPr lang="nl-NL" dirty="0"/>
          </a:p>
          <a:p>
            <a:r>
              <a:rPr lang="nl-NL" dirty="0"/>
              <a:t>Dus ook oog voor het belang van de inwoners, en niet alleen voor bezoekers.</a:t>
            </a:r>
          </a:p>
        </p:txBody>
      </p:sp>
    </p:spTree>
    <p:extLst>
      <p:ext uri="{BB962C8B-B14F-4D97-AF65-F5344CB8AC3E}">
        <p14:creationId xmlns:p14="http://schemas.microsoft.com/office/powerpoint/2010/main" val="1586826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133988"/>
            <a:ext cx="10058400" cy="1609344"/>
          </a:xfrm>
        </p:spPr>
        <p:txBody>
          <a:bodyPr>
            <a:normAutofit fontScale="90000"/>
          </a:bodyPr>
          <a:lstStyle/>
          <a:p>
            <a:r>
              <a:rPr lang="nl-NL" sz="4900" dirty="0"/>
              <a:t>Zienswijze 10, Geluidsoverlast, </a:t>
            </a:r>
            <a:r>
              <a:rPr lang="nl-NL" sz="3600" i="1" dirty="0"/>
              <a:t>Stephan </a:t>
            </a:r>
            <a:r>
              <a:rPr lang="nl-NL" sz="3600" i="1" dirty="0" err="1"/>
              <a:t>Follender</a:t>
            </a:r>
            <a:br>
              <a:rPr lang="nl-NL" dirty="0"/>
            </a:br>
            <a:endParaRPr lang="nl-NL" dirty="0"/>
          </a:p>
        </p:txBody>
      </p:sp>
      <p:sp>
        <p:nvSpPr>
          <p:cNvPr id="3" name="Tijdelijke aanduiding voor inhoud 2"/>
          <p:cNvSpPr>
            <a:spLocks noGrp="1"/>
          </p:cNvSpPr>
          <p:nvPr>
            <p:ph idx="1"/>
          </p:nvPr>
        </p:nvSpPr>
        <p:spPr>
          <a:xfrm>
            <a:off x="1069848" y="2610942"/>
            <a:ext cx="10058400" cy="4050792"/>
          </a:xfrm>
        </p:spPr>
        <p:txBody>
          <a:bodyPr/>
          <a:lstStyle/>
          <a:p>
            <a:r>
              <a:rPr lang="nl-NL" dirty="0"/>
              <a:t>Door de verandering van verkeersregime zal het aantal geparkeerde auto’s minimaal verdubbelen. </a:t>
            </a:r>
          </a:p>
          <a:p>
            <a:endParaRPr lang="nl-NL" dirty="0"/>
          </a:p>
          <a:p>
            <a:r>
              <a:rPr lang="nl-NL" dirty="0"/>
              <a:t>Dit zal een extra geluidsbelasting zijn voor de buurt BOVENOP de vermeerdering van geluid door de vele bouwprojecten, het toegenomen verkeer door de extra kantoren en woningen en het toegenomen verkeer door de extra drukte van het station. </a:t>
            </a:r>
          </a:p>
          <a:p>
            <a:endParaRPr lang="nl-NL" dirty="0"/>
          </a:p>
        </p:txBody>
      </p:sp>
    </p:spTree>
    <p:extLst>
      <p:ext uri="{BB962C8B-B14F-4D97-AF65-F5344CB8AC3E}">
        <p14:creationId xmlns:p14="http://schemas.microsoft.com/office/powerpoint/2010/main" val="214030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131205"/>
            <a:ext cx="10058400" cy="1609344"/>
          </a:xfrm>
        </p:spPr>
        <p:txBody>
          <a:bodyPr>
            <a:normAutofit fontScale="90000"/>
          </a:bodyPr>
          <a:lstStyle/>
          <a:p>
            <a:r>
              <a:rPr lang="nl-NL" sz="4900" dirty="0"/>
              <a:t>Zienswijze 11, Negatieve milieueffecten, </a:t>
            </a:r>
            <a:r>
              <a:rPr lang="nl-NL" sz="3600" i="1" dirty="0"/>
              <a:t>Jacqueline </a:t>
            </a:r>
            <a:r>
              <a:rPr lang="nl-NL" sz="3600" i="1" dirty="0" err="1"/>
              <a:t>Shaya</a:t>
            </a:r>
            <a:br>
              <a:rPr lang="nl-NL" b="1" dirty="0"/>
            </a:br>
            <a:endParaRPr lang="nl-NL" dirty="0"/>
          </a:p>
        </p:txBody>
      </p:sp>
      <p:sp>
        <p:nvSpPr>
          <p:cNvPr id="3" name="Tijdelijke aanduiding voor inhoud 2"/>
          <p:cNvSpPr>
            <a:spLocks noGrp="1"/>
          </p:cNvSpPr>
          <p:nvPr>
            <p:ph idx="1"/>
          </p:nvPr>
        </p:nvSpPr>
        <p:spPr>
          <a:xfrm>
            <a:off x="1069848" y="2611738"/>
            <a:ext cx="10058400" cy="2702384"/>
          </a:xfrm>
        </p:spPr>
        <p:txBody>
          <a:bodyPr/>
          <a:lstStyle/>
          <a:p>
            <a:r>
              <a:rPr lang="nl-NL" dirty="0"/>
              <a:t>De voorgestelde verandering van parkeer regime zal een tegengesteld effect hebben op de doelstellingen van de gemeente ten aanzien van autogebruik, fijnstof. </a:t>
            </a:r>
          </a:p>
          <a:p>
            <a:endParaRPr lang="nl-NL" dirty="0"/>
          </a:p>
          <a:p>
            <a:r>
              <a:rPr lang="nl-NL" dirty="0"/>
              <a:t>Luchtkwaliteit in de buurt wordt aangetast door startende koude motoren en de hierbij horende uitstoot van fijnstof.</a:t>
            </a:r>
          </a:p>
        </p:txBody>
      </p:sp>
    </p:spTree>
    <p:extLst>
      <p:ext uri="{BB962C8B-B14F-4D97-AF65-F5344CB8AC3E}">
        <p14:creationId xmlns:p14="http://schemas.microsoft.com/office/powerpoint/2010/main" val="865691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154537"/>
            <a:ext cx="10058400" cy="1609344"/>
          </a:xfrm>
        </p:spPr>
        <p:txBody>
          <a:bodyPr>
            <a:normAutofit fontScale="90000"/>
          </a:bodyPr>
          <a:lstStyle/>
          <a:p>
            <a:r>
              <a:rPr lang="nl-NL" sz="4900" dirty="0"/>
              <a:t>Zienswijze 12, Vermindering van het woongenot, </a:t>
            </a:r>
            <a:r>
              <a:rPr lang="nl-NL" sz="3600" i="1" dirty="0"/>
              <a:t>Kees van Dalen</a:t>
            </a:r>
            <a:br>
              <a:rPr lang="nl-NL" b="1" dirty="0"/>
            </a:br>
            <a:endParaRPr lang="nl-NL" dirty="0"/>
          </a:p>
        </p:txBody>
      </p:sp>
      <p:sp>
        <p:nvSpPr>
          <p:cNvPr id="3" name="Tijdelijke aanduiding voor inhoud 2"/>
          <p:cNvSpPr>
            <a:spLocks noGrp="1"/>
          </p:cNvSpPr>
          <p:nvPr>
            <p:ph idx="1"/>
          </p:nvPr>
        </p:nvSpPr>
        <p:spPr>
          <a:xfrm>
            <a:off x="1069848" y="2624991"/>
            <a:ext cx="10058400" cy="4050792"/>
          </a:xfrm>
        </p:spPr>
        <p:txBody>
          <a:bodyPr/>
          <a:lstStyle/>
          <a:p>
            <a:r>
              <a:rPr lang="nl-NL" dirty="0"/>
              <a:t>Een van de grote pluspunten van onze buurt is juist dat ondanks de nabijheid van Amsterdam Zuid en alle bedrijvigheid daar, door het belanghebbende parkeren onze buurt geen last heeft van de mogelijke overlast van dit gebied. </a:t>
            </a:r>
          </a:p>
          <a:p>
            <a:endParaRPr lang="nl-NL" dirty="0"/>
          </a:p>
          <a:p>
            <a:r>
              <a:rPr lang="nl-NL" dirty="0"/>
              <a:t>Als de gemeente dit wegneemt door betaald parkeren in te voeren, zal dit negatieve effecten hebben op het woongenot en dus de waarde van de huizen.</a:t>
            </a:r>
            <a:r>
              <a:rPr lang="nl-NL" dirty="0">
                <a:effectLst/>
              </a:rPr>
              <a:t> </a:t>
            </a:r>
            <a:endParaRPr lang="nl-NL" dirty="0"/>
          </a:p>
        </p:txBody>
      </p:sp>
    </p:spTree>
    <p:extLst>
      <p:ext uri="{BB962C8B-B14F-4D97-AF65-F5344CB8AC3E}">
        <p14:creationId xmlns:p14="http://schemas.microsoft.com/office/powerpoint/2010/main" val="1380430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Zienswijze 13, Klimaat, </a:t>
            </a:r>
            <a:r>
              <a:rPr lang="nl-NL" sz="3200" i="1" dirty="0"/>
              <a:t>Jacqueline </a:t>
            </a:r>
            <a:r>
              <a:rPr lang="nl-NL" sz="3200" i="1" dirty="0" err="1"/>
              <a:t>Shaya</a:t>
            </a:r>
            <a:endParaRPr lang="nl-NL" sz="3200" dirty="0"/>
          </a:p>
        </p:txBody>
      </p:sp>
      <p:sp>
        <p:nvSpPr>
          <p:cNvPr id="3" name="Tijdelijke aanduiding voor inhoud 2"/>
          <p:cNvSpPr>
            <a:spLocks noGrp="1"/>
          </p:cNvSpPr>
          <p:nvPr>
            <p:ph idx="1"/>
          </p:nvPr>
        </p:nvSpPr>
        <p:spPr>
          <a:xfrm>
            <a:off x="1069848" y="1962383"/>
            <a:ext cx="10058400" cy="4050792"/>
          </a:xfrm>
        </p:spPr>
        <p:txBody>
          <a:bodyPr/>
          <a:lstStyle/>
          <a:p>
            <a:r>
              <a:rPr lang="nl-NL" dirty="0"/>
              <a:t>Amsterdam heeft uiteraard ambities op het gebied van milieu en klimaat. </a:t>
            </a:r>
          </a:p>
          <a:p>
            <a:endParaRPr lang="nl-NL" dirty="0"/>
          </a:p>
          <a:p>
            <a:r>
              <a:rPr lang="nl-NL" dirty="0"/>
              <a:t>Als grote stad in Europa dient zij haar steentje bij te dragen. </a:t>
            </a:r>
          </a:p>
          <a:p>
            <a:endParaRPr lang="nl-NL" dirty="0"/>
          </a:p>
          <a:p>
            <a:r>
              <a:rPr lang="nl-NL" dirty="0"/>
              <a:t>Dan is het gek dat Amsterdam door betaald parkeren in de Prinses Irenebuurt in feite het gebruik van de auto stimuleert. </a:t>
            </a:r>
          </a:p>
        </p:txBody>
      </p:sp>
    </p:spTree>
    <p:extLst>
      <p:ext uri="{BB962C8B-B14F-4D97-AF65-F5344CB8AC3E}">
        <p14:creationId xmlns:p14="http://schemas.microsoft.com/office/powerpoint/2010/main" val="101565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Het proces tot zover</a:t>
            </a:r>
          </a:p>
        </p:txBody>
      </p:sp>
      <p:sp>
        <p:nvSpPr>
          <p:cNvPr id="3" name="Tijdelijke aanduiding voor inhoud 2"/>
          <p:cNvSpPr>
            <a:spLocks noGrp="1"/>
          </p:cNvSpPr>
          <p:nvPr>
            <p:ph idx="1"/>
          </p:nvPr>
        </p:nvSpPr>
        <p:spPr>
          <a:xfrm>
            <a:off x="1069848" y="2121408"/>
            <a:ext cx="5351500" cy="4050792"/>
          </a:xfrm>
        </p:spPr>
        <p:txBody>
          <a:bodyPr/>
          <a:lstStyle/>
          <a:p>
            <a:pPr>
              <a:lnSpc>
                <a:spcPct val="100000"/>
              </a:lnSpc>
            </a:pPr>
            <a:r>
              <a:rPr lang="nl-NL" dirty="0"/>
              <a:t>Het college heeft een voorstel voor een definitief parkeerregime in de Prinses Irenebuurt vrijgegeven voor inspraak. </a:t>
            </a:r>
          </a:p>
          <a:p>
            <a:pPr>
              <a:lnSpc>
                <a:spcPct val="100000"/>
              </a:lnSpc>
            </a:pPr>
            <a:endParaRPr lang="nl-NL" dirty="0"/>
          </a:p>
          <a:p>
            <a:pPr>
              <a:lnSpc>
                <a:spcPct val="100000"/>
              </a:lnSpc>
            </a:pPr>
            <a:r>
              <a:rPr lang="nl-NL" dirty="0"/>
              <a:t>De stukken zijn per vandaag (24 juli 2017 vrijgegeven voor inspraak).</a:t>
            </a:r>
          </a:p>
          <a:p>
            <a:endParaRPr lang="nl-NL" dirty="0"/>
          </a:p>
          <a:p>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0122" y="2121408"/>
            <a:ext cx="4796890" cy="3597668"/>
          </a:xfrm>
          <a:prstGeom prst="rect">
            <a:avLst/>
          </a:prstGeom>
        </p:spPr>
      </p:pic>
    </p:spTree>
    <p:extLst>
      <p:ext uri="{BB962C8B-B14F-4D97-AF65-F5344CB8AC3E}">
        <p14:creationId xmlns:p14="http://schemas.microsoft.com/office/powerpoint/2010/main" val="1178643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789433"/>
            <a:ext cx="10058400" cy="1609344"/>
          </a:xfrm>
        </p:spPr>
        <p:txBody>
          <a:bodyPr>
            <a:normAutofit fontScale="90000"/>
          </a:bodyPr>
          <a:lstStyle/>
          <a:p>
            <a:br>
              <a:rPr lang="nl-NL" b="1" dirty="0"/>
            </a:br>
            <a:r>
              <a:rPr lang="nl-NL" sz="4900" dirty="0"/>
              <a:t>Zienswijze 14, Verkeersplan voor de buurt ontbreekt, </a:t>
            </a:r>
            <a:r>
              <a:rPr lang="nl-NL" sz="3600" i="1" dirty="0"/>
              <a:t>Stephan </a:t>
            </a:r>
            <a:r>
              <a:rPr lang="nl-NL" sz="3600" i="1" dirty="0" err="1"/>
              <a:t>Follender</a:t>
            </a:r>
            <a:br>
              <a:rPr lang="nl-NL" dirty="0"/>
            </a:br>
            <a:endParaRPr lang="nl-NL" dirty="0"/>
          </a:p>
        </p:txBody>
      </p:sp>
      <p:sp>
        <p:nvSpPr>
          <p:cNvPr id="3" name="Tijdelijke aanduiding voor inhoud 2"/>
          <p:cNvSpPr>
            <a:spLocks noGrp="1"/>
          </p:cNvSpPr>
          <p:nvPr>
            <p:ph idx="1"/>
          </p:nvPr>
        </p:nvSpPr>
        <p:spPr>
          <a:xfrm>
            <a:off x="1069848" y="2598486"/>
            <a:ext cx="10058400" cy="4050792"/>
          </a:xfrm>
        </p:spPr>
        <p:txBody>
          <a:bodyPr>
            <a:normAutofit/>
          </a:bodyPr>
          <a:lstStyle/>
          <a:p>
            <a:r>
              <a:rPr lang="nl-NL"/>
              <a:t>De </a:t>
            </a:r>
            <a:r>
              <a:rPr lang="nl-NL" dirty="0"/>
              <a:t>huidige indeling van de straten, met name de straten waar tweerichtingsverkeer noodzakelijk is, is totaal niet berekend op parkeren aan beide zijden van de straat. </a:t>
            </a:r>
          </a:p>
          <a:p>
            <a:endParaRPr lang="nl-NL" dirty="0"/>
          </a:p>
          <a:p>
            <a:r>
              <a:rPr lang="nl-NL" dirty="0"/>
              <a:t>Zonder dat hier goed naar gekeken is zal het tot gevaarlijke situaties leiden. </a:t>
            </a:r>
          </a:p>
          <a:p>
            <a:endParaRPr lang="nl-NL" dirty="0"/>
          </a:p>
          <a:p>
            <a:r>
              <a:rPr lang="nl-NL" dirty="0"/>
              <a:t>Het aantal beschikbare parkeerplaatsen zal dramatisch dalen wanneer er een verkeersveilige situatie wordt gerealiseerd. </a:t>
            </a:r>
          </a:p>
          <a:p>
            <a:endParaRPr lang="nl-NL" dirty="0"/>
          </a:p>
        </p:txBody>
      </p:sp>
    </p:spTree>
    <p:extLst>
      <p:ext uri="{BB962C8B-B14F-4D97-AF65-F5344CB8AC3E}">
        <p14:creationId xmlns:p14="http://schemas.microsoft.com/office/powerpoint/2010/main" val="1469043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776179"/>
            <a:ext cx="10058400" cy="1609344"/>
          </a:xfrm>
        </p:spPr>
        <p:txBody>
          <a:bodyPr>
            <a:noAutofit/>
          </a:bodyPr>
          <a:lstStyle/>
          <a:p>
            <a:br>
              <a:rPr lang="nl-NL" sz="4400" b="1" dirty="0"/>
            </a:br>
            <a:r>
              <a:rPr lang="nl-NL" sz="4400" dirty="0"/>
              <a:t>Zienswijze 15, Onbetrouwbare overheid, </a:t>
            </a:r>
            <a:r>
              <a:rPr lang="nl-NL" sz="3200" i="1" dirty="0"/>
              <a:t>Wieringa Advocaten</a:t>
            </a:r>
            <a:r>
              <a:rPr lang="nl-NL" sz="3200" dirty="0"/>
              <a:t> </a:t>
            </a:r>
            <a:r>
              <a:rPr lang="nl-NL" sz="3200" i="1" dirty="0"/>
              <a:t>i.s.m. Harm van </a:t>
            </a:r>
            <a:r>
              <a:rPr lang="nl-NL" sz="3200" i="1" dirty="0" err="1"/>
              <a:t>Gijssel</a:t>
            </a:r>
            <a:br>
              <a:rPr lang="nl-NL" sz="3200" b="1" dirty="0"/>
            </a:br>
            <a:endParaRPr lang="nl-NL" sz="3200" dirty="0"/>
          </a:p>
        </p:txBody>
      </p:sp>
      <p:sp>
        <p:nvSpPr>
          <p:cNvPr id="3" name="Tijdelijke aanduiding voor inhoud 2"/>
          <p:cNvSpPr>
            <a:spLocks noGrp="1"/>
          </p:cNvSpPr>
          <p:nvPr>
            <p:ph idx="1"/>
          </p:nvPr>
        </p:nvSpPr>
        <p:spPr>
          <a:xfrm>
            <a:off x="1069848" y="2638243"/>
            <a:ext cx="10058400" cy="4050792"/>
          </a:xfrm>
        </p:spPr>
        <p:txBody>
          <a:bodyPr>
            <a:normAutofit/>
          </a:bodyPr>
          <a:lstStyle/>
          <a:p>
            <a:r>
              <a:rPr lang="nl-NL" dirty="0"/>
              <a:t>Enkele jaren geleden zijn we een experiment begonnen met de huidige vorm van parkeren. </a:t>
            </a:r>
          </a:p>
          <a:p>
            <a:endParaRPr lang="nl-NL" dirty="0"/>
          </a:p>
          <a:p>
            <a:r>
              <a:rPr lang="nl-NL" dirty="0"/>
              <a:t>De redenen voor de Gemeente Amsterdam om dit – vanuit de bewoners gezien – geslaagde experiment te beëindigen hadden al bekend moeten zijn bij de gemeente voor aanvang van het experiment.  </a:t>
            </a:r>
          </a:p>
          <a:p>
            <a:endParaRPr lang="nl-NL" dirty="0"/>
          </a:p>
          <a:p>
            <a:r>
              <a:rPr lang="nl-NL" dirty="0"/>
              <a:t>Een experiment beginnen waarvan de uitslag al vast staat is niet integer. </a:t>
            </a:r>
          </a:p>
        </p:txBody>
      </p:sp>
    </p:spTree>
    <p:extLst>
      <p:ext uri="{BB962C8B-B14F-4D97-AF65-F5344CB8AC3E}">
        <p14:creationId xmlns:p14="http://schemas.microsoft.com/office/powerpoint/2010/main" val="175901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709919"/>
            <a:ext cx="10058400" cy="1609344"/>
          </a:xfrm>
        </p:spPr>
        <p:txBody>
          <a:bodyPr>
            <a:normAutofit fontScale="90000"/>
          </a:bodyPr>
          <a:lstStyle/>
          <a:p>
            <a:br>
              <a:rPr lang="nl-NL" b="1" dirty="0"/>
            </a:br>
            <a:br>
              <a:rPr lang="nl-NL" b="1" dirty="0"/>
            </a:br>
            <a:r>
              <a:rPr lang="nl-NL" sz="4900" dirty="0"/>
              <a:t>Zienswijze 16, Prijzen Parkeermeters zorgen voor onaanvaardbare beïnvloeding leefbaarheid Irenebuurt, </a:t>
            </a:r>
            <a:r>
              <a:rPr lang="nl-NL" sz="3600" i="1" dirty="0"/>
              <a:t>Jacques Klok </a:t>
            </a:r>
            <a:r>
              <a:rPr lang="nl-NL" sz="4900" dirty="0"/>
              <a:t>?</a:t>
            </a:r>
            <a:br>
              <a:rPr lang="nl-NL" sz="4900" dirty="0"/>
            </a:br>
            <a:endParaRPr lang="nl-NL" sz="4900" dirty="0"/>
          </a:p>
        </p:txBody>
      </p:sp>
      <p:sp>
        <p:nvSpPr>
          <p:cNvPr id="3" name="Tijdelijke aanduiding voor inhoud 2"/>
          <p:cNvSpPr>
            <a:spLocks noGrp="1"/>
          </p:cNvSpPr>
          <p:nvPr>
            <p:ph idx="1"/>
          </p:nvPr>
        </p:nvSpPr>
        <p:spPr>
          <a:xfrm>
            <a:off x="1069848" y="3141826"/>
            <a:ext cx="10058400" cy="2821653"/>
          </a:xfrm>
        </p:spPr>
        <p:txBody>
          <a:bodyPr/>
          <a:lstStyle/>
          <a:p>
            <a:r>
              <a:rPr lang="nl-NL" dirty="0"/>
              <a:t>Omdat het voorgestelde parkeertarief van €3,- per uur veel lager is dan het tarief van €7,50 in de parkeergarages van de Zuidas zal dat een grote aanzuigende werking hebben. </a:t>
            </a:r>
          </a:p>
          <a:p>
            <a:endParaRPr lang="nl-NL" dirty="0"/>
          </a:p>
          <a:p>
            <a:r>
              <a:rPr lang="nl-NL" dirty="0"/>
              <a:t>De tol van dit beleid zal worden betaald door de bewoners van de Prinses Irenebuurt en hun bezoekers; er zullen minder parkeerplaatsen beschikbaar zijn voor bewoners. </a:t>
            </a:r>
          </a:p>
        </p:txBody>
      </p:sp>
    </p:spTree>
    <p:extLst>
      <p:ext uri="{BB962C8B-B14F-4D97-AF65-F5344CB8AC3E}">
        <p14:creationId xmlns:p14="http://schemas.microsoft.com/office/powerpoint/2010/main" val="830594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Zienswijze 17, waarde BSQ, </a:t>
            </a:r>
            <a:r>
              <a:rPr lang="nl-NL" sz="3200" i="1" dirty="0"/>
              <a:t>Kees van Dalen</a:t>
            </a:r>
            <a:r>
              <a:rPr lang="nl-NL" sz="3200" i="1" dirty="0">
                <a:effectLst/>
              </a:rPr>
              <a:t> </a:t>
            </a:r>
            <a:endParaRPr lang="nl-NL" sz="3200" i="1" dirty="0"/>
          </a:p>
        </p:txBody>
      </p:sp>
      <p:sp>
        <p:nvSpPr>
          <p:cNvPr id="3" name="Tijdelijke aanduiding voor inhoud 2"/>
          <p:cNvSpPr>
            <a:spLocks noGrp="1"/>
          </p:cNvSpPr>
          <p:nvPr>
            <p:ph idx="1"/>
          </p:nvPr>
        </p:nvSpPr>
        <p:spPr/>
        <p:txBody>
          <a:bodyPr>
            <a:normAutofit lnSpcReduction="10000"/>
          </a:bodyPr>
          <a:lstStyle/>
          <a:p>
            <a:r>
              <a:rPr lang="nl-NL" dirty="0"/>
              <a:t>Het is overduidelijk dat het nieuwe parkeerregime een negatief effect zal hebben op de waarde van de huizen in de Prinses Irenebuurt. </a:t>
            </a:r>
          </a:p>
          <a:p>
            <a:endParaRPr lang="nl-NL" dirty="0"/>
          </a:p>
          <a:p>
            <a:r>
              <a:rPr lang="nl-NL" dirty="0"/>
              <a:t>Dat is extra zuur nu de gemeente zojuist de kosten voor de eeuwigdurende erfpacht vastgesteld heeft op basis van een BSQ waarin de voordelen van het bestaande parkeerbeleid ten volle zijn meegeteld. </a:t>
            </a:r>
          </a:p>
          <a:p>
            <a:endParaRPr lang="nl-NL" dirty="0"/>
          </a:p>
          <a:p>
            <a:r>
              <a:rPr lang="nl-NL" dirty="0"/>
              <a:t>Dat de gemeente de aantrekkelijkheid van de buurt ook onderkent blijkt wel uit de BSQ-waardes die zijn vastgesteld; zij zijn de hoogste van Amsterdam.</a:t>
            </a:r>
          </a:p>
          <a:p>
            <a:endParaRPr lang="nl-NL" dirty="0"/>
          </a:p>
          <a:p>
            <a:pPr lvl="0"/>
            <a:r>
              <a:rPr lang="nl-NL" dirty="0"/>
              <a:t>Dit is des te kwalijker nu de gemeente de BSQ voor deze buurt bepaald heeft op basis van de situatie waarin nog wél sprake was van belanghebbenden parkeren.</a:t>
            </a:r>
          </a:p>
          <a:p>
            <a:endParaRPr lang="nl-NL" dirty="0"/>
          </a:p>
        </p:txBody>
      </p:sp>
    </p:spTree>
    <p:extLst>
      <p:ext uri="{BB962C8B-B14F-4D97-AF65-F5344CB8AC3E}">
        <p14:creationId xmlns:p14="http://schemas.microsoft.com/office/powerpoint/2010/main" val="398638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1635" y="512064"/>
            <a:ext cx="10058400" cy="1609344"/>
          </a:xfrm>
        </p:spPr>
        <p:txBody>
          <a:bodyPr>
            <a:normAutofit/>
          </a:bodyPr>
          <a:lstStyle/>
          <a:p>
            <a:r>
              <a:rPr lang="nl-NL" sz="4400" dirty="0"/>
              <a:t>Wat kun je zelf doen?</a:t>
            </a:r>
          </a:p>
        </p:txBody>
      </p:sp>
      <p:sp>
        <p:nvSpPr>
          <p:cNvPr id="3" name="Tijdelijke aanduiding voor inhoud 2"/>
          <p:cNvSpPr>
            <a:spLocks noGrp="1"/>
          </p:cNvSpPr>
          <p:nvPr>
            <p:ph idx="1"/>
          </p:nvPr>
        </p:nvSpPr>
        <p:spPr>
          <a:xfrm>
            <a:off x="821635" y="2121408"/>
            <a:ext cx="11171581" cy="4050792"/>
          </a:xfrm>
        </p:spPr>
        <p:txBody>
          <a:bodyPr/>
          <a:lstStyle/>
          <a:p>
            <a:r>
              <a:rPr lang="nl-NL" dirty="0"/>
              <a:t>Deze zienswijzen ondertekenen. </a:t>
            </a:r>
          </a:p>
          <a:p>
            <a:endParaRPr lang="nl-NL" dirty="0"/>
          </a:p>
          <a:p>
            <a:r>
              <a:rPr lang="nl-NL" dirty="0"/>
              <a:t>Zelf een zienswijze indienen, voor 18 september naar </a:t>
            </a:r>
            <a:r>
              <a:rPr lang="nl-NL" dirty="0">
                <a:hlinkClick r:id="rId2"/>
              </a:rPr>
              <a:t>inspraak.parkeren@amsterdam.nl</a:t>
            </a:r>
            <a:r>
              <a:rPr lang="nl-NL" b="1" dirty="0"/>
              <a:t>.</a:t>
            </a:r>
          </a:p>
          <a:p>
            <a:endParaRPr lang="nl-NL" b="1" dirty="0"/>
          </a:p>
          <a:p>
            <a:r>
              <a:rPr lang="nl-NL" dirty="0"/>
              <a:t>Steun de Vereniging voor het juridische traject.</a:t>
            </a:r>
          </a:p>
          <a:p>
            <a:endParaRPr lang="nl-NL" b="1" dirty="0"/>
          </a:p>
          <a:p>
            <a:r>
              <a:rPr lang="nl-NL" dirty="0"/>
              <a:t>Stuur een mail naar de politiek</a:t>
            </a:r>
            <a:r>
              <a:rPr lang="nl-NL" b="1" dirty="0"/>
              <a:t>.</a:t>
            </a:r>
          </a:p>
        </p:txBody>
      </p:sp>
    </p:spTree>
    <p:extLst>
      <p:ext uri="{BB962C8B-B14F-4D97-AF65-F5344CB8AC3E}">
        <p14:creationId xmlns:p14="http://schemas.microsoft.com/office/powerpoint/2010/main" val="1985990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7569" y="484632"/>
            <a:ext cx="10058400" cy="1609344"/>
          </a:xfrm>
        </p:spPr>
        <p:txBody>
          <a:bodyPr>
            <a:normAutofit/>
          </a:bodyPr>
          <a:lstStyle/>
          <a:p>
            <a:r>
              <a:rPr lang="nl-NL" sz="4400" dirty="0"/>
              <a:t>Stuur een mail naar de politiek</a:t>
            </a:r>
          </a:p>
        </p:txBody>
      </p:sp>
      <p:sp>
        <p:nvSpPr>
          <p:cNvPr id="3" name="Tijdelijke aanduiding voor inhoud 2"/>
          <p:cNvSpPr>
            <a:spLocks noGrp="1"/>
          </p:cNvSpPr>
          <p:nvPr>
            <p:ph idx="1"/>
          </p:nvPr>
        </p:nvSpPr>
        <p:spPr>
          <a:xfrm>
            <a:off x="1069848" y="1678694"/>
            <a:ext cx="5357456" cy="4912096"/>
          </a:xfrm>
        </p:spPr>
        <p:txBody>
          <a:bodyPr>
            <a:normAutofit fontScale="92500" lnSpcReduction="20000"/>
          </a:bodyPr>
          <a:lstStyle/>
          <a:p>
            <a:pPr marL="0" marR="0" lvl="0" indent="0" defTabSz="914400" eaLnBrk="1" fontAlgn="auto" latinLnBrk="0" hangingPunct="1">
              <a:lnSpc>
                <a:spcPct val="110000"/>
              </a:lnSpc>
              <a:spcBef>
                <a:spcPts val="0"/>
              </a:spcBef>
              <a:spcAft>
                <a:spcPts val="0"/>
              </a:spcAft>
              <a:buClrTx/>
              <a:buSzTx/>
              <a:buFontTx/>
              <a:buNone/>
              <a:tabLst/>
              <a:defRPr/>
            </a:pPr>
            <a:r>
              <a:rPr lang="nl-NL" sz="1600" b="1" dirty="0"/>
              <a:t>D66</a:t>
            </a:r>
            <a:br>
              <a:rPr lang="nl-NL" sz="1600" dirty="0"/>
            </a:br>
            <a:r>
              <a:rPr lang="nl-NL" sz="1600" dirty="0"/>
              <a:t>Bart Vink (</a:t>
            </a:r>
            <a:r>
              <a:rPr lang="nl-NL" sz="1600" dirty="0">
                <a:hlinkClick r:id="rId2"/>
              </a:rPr>
              <a:t>b.vink@raad.amsterdam.nl</a:t>
            </a:r>
            <a:r>
              <a:rPr lang="nl-NL" sz="1600" dirty="0"/>
              <a:t>) </a:t>
            </a:r>
            <a:br>
              <a:rPr lang="nl-NL" sz="1600" dirty="0"/>
            </a:br>
            <a:r>
              <a:rPr lang="nl-NL" sz="1600" dirty="0"/>
              <a:t>Jan-Bert Vroege (</a:t>
            </a:r>
            <a:r>
              <a:rPr lang="nl-NL" sz="1600" dirty="0">
                <a:hlinkClick r:id="rId3"/>
              </a:rPr>
              <a:t>j.vroege@raad.amsterdam.nl</a:t>
            </a:r>
            <a:r>
              <a:rPr lang="nl-NL" sz="1600" dirty="0"/>
              <a:t>) </a:t>
            </a:r>
            <a:br>
              <a:rPr lang="nl-NL" sz="1600" dirty="0"/>
            </a:br>
            <a:r>
              <a:rPr lang="nl-NL" sz="1600" dirty="0"/>
              <a:t>Marijn Bosman (</a:t>
            </a:r>
            <a:r>
              <a:rPr lang="nl-NL" sz="1600" dirty="0">
                <a:hlinkClick r:id="rId4"/>
              </a:rPr>
              <a:t>m.bosman@raad.amsterdam.nl</a:t>
            </a:r>
            <a:r>
              <a:rPr lang="nl-NL" sz="1600" dirty="0"/>
              <a:t>)</a:t>
            </a:r>
            <a:br>
              <a:rPr lang="nl-NL" sz="1600" dirty="0"/>
            </a:br>
            <a:r>
              <a:rPr lang="nl-NL" sz="1600" dirty="0"/>
              <a:t>Guus Bakker (</a:t>
            </a:r>
            <a:r>
              <a:rPr lang="nl-NL" sz="1600" dirty="0">
                <a:hlinkClick r:id="rId5"/>
              </a:rPr>
              <a:t>g.bakker@raad.amsterdam.nl</a:t>
            </a:r>
            <a:r>
              <a:rPr lang="nl-NL" sz="1600" dirty="0"/>
              <a:t>)</a:t>
            </a:r>
            <a:br>
              <a:rPr lang="nl-NL" sz="1600" dirty="0"/>
            </a:br>
            <a:r>
              <a:rPr lang="nl-NL" sz="1600" dirty="0"/>
              <a:t>Paul Guldemond (</a:t>
            </a:r>
            <a:r>
              <a:rPr lang="nl-NL" sz="1600" dirty="0">
                <a:hlinkClick r:id="rId6"/>
              </a:rPr>
              <a:t>p.guldemond@raad.amsterdam.nl</a:t>
            </a:r>
            <a:endParaRPr lang="nl-NL" sz="1600" dirty="0"/>
          </a:p>
          <a:p>
            <a:pPr marL="0" marR="0" lvl="0" indent="0" defTabSz="914400" eaLnBrk="1" fontAlgn="auto" latinLnBrk="0" hangingPunct="1">
              <a:lnSpc>
                <a:spcPct val="110000"/>
              </a:lnSpc>
              <a:spcBef>
                <a:spcPts val="0"/>
              </a:spcBef>
              <a:spcAft>
                <a:spcPts val="0"/>
              </a:spcAft>
              <a:buClrTx/>
              <a:buSzTx/>
              <a:buFontTx/>
              <a:buNone/>
              <a:tabLst/>
              <a:defRPr/>
            </a:pPr>
            <a:endParaRPr lang="nl-NL" sz="1600" b="1" dirty="0"/>
          </a:p>
          <a:p>
            <a:pPr marL="0" marR="0" lvl="0" indent="0" defTabSz="914400" eaLnBrk="1" fontAlgn="auto" latinLnBrk="0" hangingPunct="1">
              <a:lnSpc>
                <a:spcPct val="110000"/>
              </a:lnSpc>
              <a:spcBef>
                <a:spcPts val="0"/>
              </a:spcBef>
              <a:spcAft>
                <a:spcPts val="0"/>
              </a:spcAft>
              <a:buClrTx/>
              <a:buSzTx/>
              <a:buFontTx/>
              <a:buNone/>
              <a:tabLst/>
              <a:defRPr/>
            </a:pPr>
            <a:r>
              <a:rPr lang="nl-NL" sz="1600" b="1" dirty="0"/>
              <a:t>PvdA</a:t>
            </a:r>
            <a:br>
              <a:rPr lang="nl-NL" sz="1600" dirty="0"/>
            </a:br>
            <a:r>
              <a:rPr lang="nl-NL" sz="1600" dirty="0"/>
              <a:t>Ger Jager (</a:t>
            </a:r>
            <a:r>
              <a:rPr lang="nl-NL" sz="1600" dirty="0">
                <a:hlinkClick r:id="rId7"/>
              </a:rPr>
              <a:t>gerjager@xs4all.nl</a:t>
            </a:r>
            <a:r>
              <a:rPr lang="nl-NL" sz="1600" dirty="0"/>
              <a:t>)</a:t>
            </a:r>
            <a:br>
              <a:rPr lang="nl-NL" sz="1600" dirty="0"/>
            </a:br>
            <a:r>
              <a:rPr lang="nl-NL" sz="1600" dirty="0"/>
              <a:t>Henk </a:t>
            </a:r>
            <a:r>
              <a:rPr lang="nl-NL" sz="1600" dirty="0" err="1"/>
              <a:t>Boldewijn</a:t>
            </a:r>
            <a:r>
              <a:rPr lang="nl-NL" sz="1600" dirty="0"/>
              <a:t> (</a:t>
            </a:r>
            <a:r>
              <a:rPr lang="nl-NL" sz="1600" dirty="0">
                <a:hlinkClick r:id="rId8"/>
              </a:rPr>
              <a:t>h.boldewijn@raad.amsterdam.nl</a:t>
            </a:r>
            <a:r>
              <a:rPr lang="nl-NL" sz="1600" dirty="0"/>
              <a:t>) </a:t>
            </a:r>
            <a:br>
              <a:rPr lang="nl-NL" sz="1600" dirty="0"/>
            </a:br>
            <a:r>
              <a:rPr lang="nl-NL" sz="1600" dirty="0"/>
              <a:t>Pia van den Berg (</a:t>
            </a:r>
            <a:r>
              <a:rPr lang="nl-NL" sz="1600" dirty="0">
                <a:hlinkClick r:id="rId9"/>
              </a:rPr>
              <a:t>p.van.den.berg@raad.amsterdam.nl)</a:t>
            </a:r>
            <a:endParaRPr lang="nl-NL" sz="1600" dirty="0"/>
          </a:p>
          <a:p>
            <a:pPr marL="0" marR="0" lvl="0" indent="0" defTabSz="914400" eaLnBrk="1" fontAlgn="auto" latinLnBrk="0" hangingPunct="1">
              <a:lnSpc>
                <a:spcPct val="110000"/>
              </a:lnSpc>
              <a:spcBef>
                <a:spcPts val="0"/>
              </a:spcBef>
              <a:spcAft>
                <a:spcPts val="0"/>
              </a:spcAft>
              <a:buClrTx/>
              <a:buSzTx/>
              <a:buFontTx/>
              <a:buNone/>
              <a:tabLst/>
              <a:defRPr/>
            </a:pPr>
            <a:endParaRPr lang="nl-NL" sz="1600" b="1" dirty="0"/>
          </a:p>
          <a:p>
            <a:pPr marL="0" marR="0" lvl="0" indent="0" defTabSz="914400" eaLnBrk="1" fontAlgn="auto" latinLnBrk="0" hangingPunct="1">
              <a:lnSpc>
                <a:spcPct val="110000"/>
              </a:lnSpc>
              <a:spcBef>
                <a:spcPts val="0"/>
              </a:spcBef>
              <a:spcAft>
                <a:spcPts val="0"/>
              </a:spcAft>
              <a:buClrTx/>
              <a:buSzTx/>
              <a:buFontTx/>
              <a:buNone/>
              <a:tabLst/>
              <a:defRPr/>
            </a:pPr>
            <a:r>
              <a:rPr lang="nl-NL" sz="1600" b="1" dirty="0"/>
              <a:t>VVD</a:t>
            </a:r>
            <a:br>
              <a:rPr lang="nl-NL" sz="1600" dirty="0"/>
            </a:br>
            <a:r>
              <a:rPr lang="nl-NL" sz="1600" dirty="0"/>
              <a:t>Cees Eenhoorn (</a:t>
            </a:r>
            <a:r>
              <a:rPr lang="nl-NL" sz="1600" dirty="0">
                <a:hlinkClick r:id="rId10"/>
              </a:rPr>
              <a:t>c.eenhoorn@vvdamsterdam.nl</a:t>
            </a:r>
            <a:r>
              <a:rPr lang="nl-NL" sz="1600" dirty="0"/>
              <a:t>)</a:t>
            </a:r>
            <a:br>
              <a:rPr lang="nl-NL" sz="1600" dirty="0"/>
            </a:br>
            <a:r>
              <a:rPr lang="nl-NL" sz="1600" dirty="0"/>
              <a:t>Werner </a:t>
            </a:r>
            <a:r>
              <a:rPr lang="nl-NL" sz="1600" dirty="0" err="1"/>
              <a:t>Toonk</a:t>
            </a:r>
            <a:r>
              <a:rPr lang="nl-NL" sz="1600" dirty="0"/>
              <a:t> (</a:t>
            </a:r>
            <a:r>
              <a:rPr lang="nl-NL" sz="1600" dirty="0">
                <a:hlinkClick r:id="rId11"/>
              </a:rPr>
              <a:t>wernertoonk@vvdamsterdam.nl</a:t>
            </a:r>
            <a:r>
              <a:rPr lang="nl-NL" sz="1600" dirty="0"/>
              <a:t>)</a:t>
            </a:r>
            <a:br>
              <a:rPr lang="nl-NL" sz="1600" dirty="0"/>
            </a:br>
            <a:r>
              <a:rPr lang="nl-NL" sz="1600" dirty="0"/>
              <a:t>Rik Torn (</a:t>
            </a:r>
            <a:r>
              <a:rPr lang="nl-NL" sz="1600" dirty="0">
                <a:hlinkClick r:id="rId12"/>
              </a:rPr>
              <a:t>r.torn@vvdamsterdam.nl</a:t>
            </a:r>
            <a:r>
              <a:rPr lang="nl-NL" sz="1600" dirty="0"/>
              <a:t>) </a:t>
            </a:r>
            <a:br>
              <a:rPr lang="nl-NL" sz="1600" dirty="0"/>
            </a:br>
            <a:r>
              <a:rPr lang="nl-NL" sz="1600" dirty="0" err="1"/>
              <a:t>Tjakko</a:t>
            </a:r>
            <a:r>
              <a:rPr lang="nl-NL" sz="1600" dirty="0"/>
              <a:t> Dijk (</a:t>
            </a:r>
            <a:r>
              <a:rPr lang="nl-NL" sz="1600" dirty="0">
                <a:hlinkClick r:id="rId13"/>
              </a:rPr>
              <a:t>t.dijk@vvdamsterdam.nl)</a:t>
            </a:r>
            <a:endParaRPr lang="nl-NL" sz="1600" dirty="0"/>
          </a:p>
          <a:p>
            <a:pPr marL="0" marR="0" lvl="0" indent="0" defTabSz="914400" eaLnBrk="1" fontAlgn="auto" latinLnBrk="0" hangingPunct="1">
              <a:lnSpc>
                <a:spcPct val="110000"/>
              </a:lnSpc>
              <a:spcBef>
                <a:spcPts val="0"/>
              </a:spcBef>
              <a:spcAft>
                <a:spcPts val="0"/>
              </a:spcAft>
              <a:buClrTx/>
              <a:buSzTx/>
              <a:buFontTx/>
              <a:buNone/>
              <a:tabLst/>
              <a:defRPr/>
            </a:pPr>
            <a:endParaRPr lang="nl-NL" sz="1600" dirty="0"/>
          </a:p>
          <a:p>
            <a:pPr marL="0" marR="0" lvl="0" indent="0" defTabSz="914400" eaLnBrk="1" fontAlgn="auto" latinLnBrk="0" hangingPunct="1">
              <a:lnSpc>
                <a:spcPct val="110000"/>
              </a:lnSpc>
              <a:spcBef>
                <a:spcPts val="0"/>
              </a:spcBef>
              <a:spcAft>
                <a:spcPts val="0"/>
              </a:spcAft>
              <a:buClrTx/>
              <a:buSzTx/>
              <a:buFontTx/>
              <a:buNone/>
              <a:tabLst/>
              <a:defRPr/>
            </a:pPr>
            <a:r>
              <a:rPr lang="nl-NL" sz="1600" b="1" dirty="0"/>
              <a:t>Google eventueel alternatieve -directe- e-mailadressen</a:t>
            </a:r>
          </a:p>
          <a:p>
            <a:pPr marL="0" marR="0" lvl="0" indent="0" defTabSz="914400" eaLnBrk="1" fontAlgn="auto" latinLnBrk="0" hangingPunct="1">
              <a:lnSpc>
                <a:spcPct val="110000"/>
              </a:lnSpc>
              <a:spcBef>
                <a:spcPts val="0"/>
              </a:spcBef>
              <a:spcAft>
                <a:spcPts val="0"/>
              </a:spcAft>
              <a:buClrTx/>
              <a:buSzTx/>
              <a:buFontTx/>
              <a:buNone/>
              <a:tabLst/>
              <a:defRPr/>
            </a:pPr>
            <a:endParaRPr lang="nl-NL" sz="1600" b="1" dirty="0"/>
          </a:p>
          <a:p>
            <a:pPr marL="0" marR="0" lvl="0" indent="0" defTabSz="914400" eaLnBrk="1" fontAlgn="auto" latinLnBrk="0" hangingPunct="1">
              <a:lnSpc>
                <a:spcPct val="110000"/>
              </a:lnSpc>
              <a:spcBef>
                <a:spcPts val="0"/>
              </a:spcBef>
              <a:spcAft>
                <a:spcPts val="0"/>
              </a:spcAft>
              <a:buClrTx/>
              <a:buSzTx/>
              <a:buFontTx/>
              <a:buNone/>
              <a:tabLst/>
              <a:defRPr/>
            </a:pPr>
            <a:r>
              <a:rPr lang="nl-NL" sz="1600" b="1" dirty="0"/>
              <a:t>Als je lid bent van een politieke partij, stuur dan via die kanalen een mail</a:t>
            </a:r>
          </a:p>
          <a:p>
            <a:pPr marL="0" marR="0" lvl="0" indent="0" defTabSz="914400" eaLnBrk="1" fontAlgn="auto" latinLnBrk="0" hangingPunct="1">
              <a:lnSpc>
                <a:spcPct val="100000"/>
              </a:lnSpc>
              <a:spcBef>
                <a:spcPts val="0"/>
              </a:spcBef>
              <a:spcAft>
                <a:spcPts val="0"/>
              </a:spcAft>
              <a:buClrTx/>
              <a:buSzTx/>
              <a:buFontTx/>
              <a:buNone/>
              <a:tabLst/>
              <a:defRPr/>
            </a:pPr>
            <a:endParaRPr lang="nl-NL" sz="1500" dirty="0"/>
          </a:p>
          <a:p>
            <a:pPr marL="0" marR="0" lvl="0" indent="0" defTabSz="914400" eaLnBrk="1" fontAlgn="auto" latinLnBrk="0" hangingPunct="1">
              <a:lnSpc>
                <a:spcPct val="100000"/>
              </a:lnSpc>
              <a:spcBef>
                <a:spcPts val="0"/>
              </a:spcBef>
              <a:spcAft>
                <a:spcPts val="0"/>
              </a:spcAft>
              <a:buClrTx/>
              <a:buSzTx/>
              <a:buFontTx/>
              <a:buNone/>
              <a:tabLst/>
              <a:defRPr/>
            </a:pPr>
            <a:endParaRPr lang="nl-NL" sz="1500" dirty="0"/>
          </a:p>
          <a:p>
            <a:pPr marL="0" marR="0" lvl="0" indent="0" defTabSz="914400" eaLnBrk="1" fontAlgn="auto" latinLnBrk="0" hangingPunct="1">
              <a:lnSpc>
                <a:spcPct val="100000"/>
              </a:lnSpc>
              <a:spcBef>
                <a:spcPts val="0"/>
              </a:spcBef>
              <a:spcAft>
                <a:spcPts val="0"/>
              </a:spcAft>
              <a:buClrTx/>
              <a:buSzTx/>
              <a:buFontTx/>
              <a:buNone/>
              <a:tabLst/>
              <a:defRPr/>
            </a:pPr>
            <a:endParaRPr lang="nl-NL" dirty="0"/>
          </a:p>
        </p:txBody>
      </p:sp>
      <p:sp>
        <p:nvSpPr>
          <p:cNvPr id="6" name="Tekstvak 5"/>
          <p:cNvSpPr txBox="1"/>
          <p:nvPr/>
        </p:nvSpPr>
        <p:spPr>
          <a:xfrm>
            <a:off x="6602631" y="1674234"/>
            <a:ext cx="5261113" cy="5370701"/>
          </a:xfrm>
          <a:prstGeom prst="rect">
            <a:avLst/>
          </a:prstGeom>
          <a:noFill/>
        </p:spPr>
        <p:txBody>
          <a:bodyPr wrap="square" rtlCol="0">
            <a:spAutoFit/>
          </a:bodyPr>
          <a:lstStyle/>
          <a:p>
            <a:pPr fontAlgn="base"/>
            <a:r>
              <a:rPr lang="nl-NL" sz="1500" b="1" dirty="0"/>
              <a:t>SP</a:t>
            </a:r>
            <a:br>
              <a:rPr lang="nl-NL" sz="1500" dirty="0"/>
            </a:br>
            <a:r>
              <a:rPr lang="nl-NL" sz="1500" dirty="0"/>
              <a:t>Daniël Peters (</a:t>
            </a:r>
            <a:r>
              <a:rPr lang="nl-NL" sz="1500" dirty="0">
                <a:hlinkClick r:id="rId14"/>
              </a:rPr>
              <a:t>d.peters@raad.amsterdam.nl</a:t>
            </a:r>
            <a:r>
              <a:rPr lang="nl-NL" sz="1500" dirty="0"/>
              <a:t>) </a:t>
            </a:r>
            <a:br>
              <a:rPr lang="nl-NL" sz="1500" dirty="0"/>
            </a:br>
            <a:r>
              <a:rPr lang="nl-NL" sz="1500" dirty="0" err="1"/>
              <a:t>Remine</a:t>
            </a:r>
            <a:r>
              <a:rPr lang="nl-NL" sz="1500" dirty="0"/>
              <a:t> Alberts (</a:t>
            </a:r>
            <a:r>
              <a:rPr lang="nl-NL" sz="1500" dirty="0">
                <a:hlinkClick r:id="rId15"/>
              </a:rPr>
              <a:t>ralberts@raad.amsterdam.nl</a:t>
            </a:r>
            <a:r>
              <a:rPr lang="nl-NL" sz="1500" dirty="0"/>
              <a:t>) </a:t>
            </a:r>
            <a:br>
              <a:rPr lang="nl-NL" sz="1500" dirty="0"/>
            </a:br>
            <a:r>
              <a:rPr lang="nl-NL" sz="1500" dirty="0"/>
              <a:t>Tiers Bakker (</a:t>
            </a:r>
            <a:r>
              <a:rPr lang="nl-NL" sz="1500" dirty="0">
                <a:hlinkClick r:id="rId16"/>
              </a:rPr>
              <a:t>tbakker@raad.amsterdam.nl)</a:t>
            </a:r>
            <a:endParaRPr lang="nl-NL" sz="1500" dirty="0"/>
          </a:p>
          <a:p>
            <a:pPr fontAlgn="base"/>
            <a:endParaRPr lang="nl-NL" sz="1500" dirty="0"/>
          </a:p>
          <a:p>
            <a:pPr fontAlgn="base"/>
            <a:r>
              <a:rPr lang="nl-NL" sz="1500" b="1" dirty="0"/>
              <a:t>GroenLinks</a:t>
            </a:r>
            <a:br>
              <a:rPr lang="nl-NL" sz="1500" dirty="0"/>
            </a:br>
            <a:r>
              <a:rPr lang="nl-NL" sz="1500" dirty="0"/>
              <a:t>Jasper Groen (</a:t>
            </a:r>
            <a:r>
              <a:rPr lang="nl-NL" sz="1500" dirty="0">
                <a:hlinkClick r:id="rId17"/>
              </a:rPr>
              <a:t>j.groen@raad.amsterdam.nl</a:t>
            </a:r>
            <a:r>
              <a:rPr lang="nl-NL" sz="1500" dirty="0"/>
              <a:t>) </a:t>
            </a:r>
            <a:br>
              <a:rPr lang="nl-NL" sz="1500" dirty="0"/>
            </a:br>
            <a:r>
              <a:rPr lang="nl-NL" sz="1500" dirty="0" err="1"/>
              <a:t>Zeeger</a:t>
            </a:r>
            <a:r>
              <a:rPr lang="nl-NL" sz="1500" dirty="0"/>
              <a:t> </a:t>
            </a:r>
            <a:r>
              <a:rPr lang="nl-NL" sz="1500" dirty="0" err="1"/>
              <a:t>Ernsting</a:t>
            </a:r>
            <a:r>
              <a:rPr lang="nl-NL" sz="1500" dirty="0"/>
              <a:t> (</a:t>
            </a:r>
            <a:r>
              <a:rPr lang="nl-NL" sz="1500" dirty="0">
                <a:hlinkClick r:id="rId18"/>
              </a:rPr>
              <a:t>zernsting@raad.amsterdam.nl)</a:t>
            </a:r>
            <a:endParaRPr lang="nl-NL" sz="1500" dirty="0"/>
          </a:p>
          <a:p>
            <a:pPr fontAlgn="base"/>
            <a:endParaRPr lang="nl-NL" sz="1500" dirty="0"/>
          </a:p>
          <a:p>
            <a:pPr fontAlgn="base"/>
            <a:r>
              <a:rPr lang="nl-NL" sz="1500" b="1" dirty="0"/>
              <a:t>Partij voor de Dieren</a:t>
            </a:r>
            <a:br>
              <a:rPr lang="nl-NL" sz="1500" dirty="0"/>
            </a:br>
            <a:r>
              <a:rPr lang="nl-NL" sz="1500" dirty="0" err="1"/>
              <a:t>Johnas</a:t>
            </a:r>
            <a:r>
              <a:rPr lang="nl-NL" sz="1500" dirty="0"/>
              <a:t> van Lammeren (</a:t>
            </a:r>
            <a:r>
              <a:rPr lang="nl-NL" sz="1500" dirty="0">
                <a:hlinkClick r:id="rId19"/>
              </a:rPr>
              <a:t>j.vanlammeren@partijvoordedieren.nl</a:t>
            </a:r>
            <a:r>
              <a:rPr lang="nl-NL" sz="1500" dirty="0"/>
              <a:t>)</a:t>
            </a:r>
            <a:br>
              <a:rPr lang="nl-NL" sz="1500" dirty="0"/>
            </a:br>
            <a:r>
              <a:rPr lang="nl-NL" sz="1500" dirty="0"/>
              <a:t>Joyce van Heijningen (</a:t>
            </a:r>
            <a:r>
              <a:rPr lang="nl-NL" sz="1500" dirty="0">
                <a:hlinkClick r:id="rId20"/>
              </a:rPr>
              <a:t>jheijningen@raad.amsterdam.nl</a:t>
            </a:r>
            <a:r>
              <a:rPr lang="nl-NL" sz="1500" dirty="0"/>
              <a:t>)</a:t>
            </a:r>
            <a:br>
              <a:rPr lang="nl-NL" sz="1500" dirty="0"/>
            </a:br>
            <a:r>
              <a:rPr lang="nl-NL" sz="1500" dirty="0"/>
              <a:t>Anke Bakker (</a:t>
            </a:r>
            <a:r>
              <a:rPr lang="nl-NL" sz="1500" dirty="0">
                <a:hlinkClick r:id="rId21"/>
              </a:rPr>
              <a:t>abakker@raad.amsterdam.nl)</a:t>
            </a:r>
            <a:endParaRPr lang="nl-NL" sz="1500" dirty="0"/>
          </a:p>
          <a:p>
            <a:pPr fontAlgn="base"/>
            <a:endParaRPr lang="nl-NL" sz="1500" dirty="0"/>
          </a:p>
          <a:p>
            <a:pPr fontAlgn="base"/>
            <a:r>
              <a:rPr lang="nl-NL" sz="1500" b="1" dirty="0"/>
              <a:t>CDA</a:t>
            </a:r>
            <a:br>
              <a:rPr lang="nl-NL" sz="1500" b="1" dirty="0"/>
            </a:br>
            <a:r>
              <a:rPr lang="nl-NL" sz="1500" dirty="0"/>
              <a:t>Diederik Boomsma (</a:t>
            </a:r>
            <a:r>
              <a:rPr lang="nl-NL" sz="1500" dirty="0">
                <a:hlinkClick r:id="rId22"/>
              </a:rPr>
              <a:t>dboomsma@raad.amsterdam.nl</a:t>
            </a:r>
            <a:r>
              <a:rPr lang="nl-NL" sz="1500" dirty="0"/>
              <a:t>)</a:t>
            </a:r>
            <a:br>
              <a:rPr lang="nl-NL" sz="1500" dirty="0"/>
            </a:br>
            <a:r>
              <a:rPr lang="nl-NL" sz="1500" dirty="0"/>
              <a:t>Niek </a:t>
            </a:r>
            <a:r>
              <a:rPr lang="nl-NL" sz="1500" dirty="0" err="1"/>
              <a:t>Wijmenga</a:t>
            </a:r>
            <a:r>
              <a:rPr lang="nl-NL" sz="1500" dirty="0"/>
              <a:t> (</a:t>
            </a:r>
            <a:r>
              <a:rPr lang="nl-NL" sz="1500" dirty="0">
                <a:hlinkClick r:id="rId23"/>
              </a:rPr>
              <a:t>n.wijmenga@amsterdam.nl)</a:t>
            </a:r>
            <a:endParaRPr lang="nl-NL" sz="1500" dirty="0"/>
          </a:p>
          <a:p>
            <a:pPr fontAlgn="base"/>
            <a:endParaRPr lang="nl-NL" sz="1500" dirty="0"/>
          </a:p>
          <a:p>
            <a:pPr fontAlgn="base"/>
            <a:r>
              <a:rPr lang="nl-NL" sz="1500" b="1" dirty="0"/>
              <a:t>Partij van de Ouderen</a:t>
            </a:r>
            <a:br>
              <a:rPr lang="nl-NL" sz="1500" dirty="0"/>
            </a:br>
            <a:r>
              <a:rPr lang="nl-NL" sz="1500" dirty="0"/>
              <a:t>Wil van Soest (</a:t>
            </a:r>
            <a:r>
              <a:rPr lang="nl-NL" sz="1500" dirty="0">
                <a:hlinkClick r:id="rId24"/>
              </a:rPr>
              <a:t>w.van.soest@raad.amsterdam.nl</a:t>
            </a:r>
            <a:r>
              <a:rPr lang="nl-NL" sz="1500" dirty="0"/>
              <a:t>)</a:t>
            </a:r>
          </a:p>
          <a:p>
            <a:br>
              <a:rPr lang="nl-NL" sz="1400" dirty="0"/>
            </a:br>
            <a:endParaRPr lang="nl-NL" sz="1400" dirty="0"/>
          </a:p>
        </p:txBody>
      </p:sp>
    </p:spTree>
    <p:extLst>
      <p:ext uri="{BB962C8B-B14F-4D97-AF65-F5344CB8AC3E}">
        <p14:creationId xmlns:p14="http://schemas.microsoft.com/office/powerpoint/2010/main" val="199907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Inloopavond van de gemeente</a:t>
            </a:r>
          </a:p>
        </p:txBody>
      </p:sp>
      <p:sp>
        <p:nvSpPr>
          <p:cNvPr id="3" name="Tijdelijke aanduiding voor inhoud 2"/>
          <p:cNvSpPr>
            <a:spLocks noGrp="1"/>
          </p:cNvSpPr>
          <p:nvPr>
            <p:ph idx="1"/>
          </p:nvPr>
        </p:nvSpPr>
        <p:spPr/>
        <p:txBody>
          <a:bodyPr/>
          <a:lstStyle/>
          <a:p>
            <a:r>
              <a:rPr lang="nl-NL" dirty="0"/>
              <a:t>Maandag 11 september om 19:30.</a:t>
            </a:r>
          </a:p>
          <a:p>
            <a:endParaRPr lang="nl-NL" dirty="0"/>
          </a:p>
          <a:p>
            <a:r>
              <a:rPr lang="nl-NL" dirty="0"/>
              <a:t>Hier in de Thomaskerk.</a:t>
            </a:r>
          </a:p>
          <a:p>
            <a:endParaRPr lang="nl-NL" dirty="0"/>
          </a:p>
          <a:p>
            <a:r>
              <a:rPr lang="nl-NL" dirty="0"/>
              <a:t>Dit is voor vragen en informatie, NIET om je bezwaren te ventileren.</a:t>
            </a:r>
          </a:p>
        </p:txBody>
      </p:sp>
    </p:spTree>
    <p:extLst>
      <p:ext uri="{BB962C8B-B14F-4D97-AF65-F5344CB8AC3E}">
        <p14:creationId xmlns:p14="http://schemas.microsoft.com/office/powerpoint/2010/main" val="1960834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Heb je een oprit of garage?</a:t>
            </a:r>
          </a:p>
        </p:txBody>
      </p:sp>
      <p:sp>
        <p:nvSpPr>
          <p:cNvPr id="3" name="Tijdelijke aanduiding voor inhoud 2"/>
          <p:cNvSpPr>
            <a:spLocks noGrp="1"/>
          </p:cNvSpPr>
          <p:nvPr>
            <p:ph idx="1"/>
          </p:nvPr>
        </p:nvSpPr>
        <p:spPr/>
        <p:txBody>
          <a:bodyPr/>
          <a:lstStyle/>
          <a:p>
            <a:r>
              <a:rPr lang="nl-NL" dirty="0"/>
              <a:t>Dan heb je een stallingsplaats voor een auto en krijg je een vergunning minder. Ook als je auto er niet meer in past. </a:t>
            </a:r>
          </a:p>
          <a:p>
            <a:endParaRPr lang="nl-NL" dirty="0"/>
          </a:p>
          <a:p>
            <a:r>
              <a:rPr lang="nl-NL" dirty="0"/>
              <a:t>Dien dan zelf een Zienswijze in om daar bezwaar tegen te maken: voor 18 september naar </a:t>
            </a:r>
            <a:r>
              <a:rPr lang="nl-NL" dirty="0">
                <a:hlinkClick r:id="rId2"/>
              </a:rPr>
              <a:t>inspraak.parkeren@amsterdam.nl</a:t>
            </a:r>
            <a:r>
              <a:rPr lang="nl-NL" dirty="0"/>
              <a:t> o.v.v. ‘ Zienswijze beleidsvoornemen definitief parkeerregime Prinses Irenebuurt.</a:t>
            </a:r>
          </a:p>
          <a:p>
            <a:endParaRPr lang="nl-NL" dirty="0"/>
          </a:p>
          <a:p>
            <a:r>
              <a:rPr lang="nl-NL" dirty="0"/>
              <a:t>Wij zijn geen ‘belanghebbende’ voor jouw garage of oprit. </a:t>
            </a:r>
          </a:p>
        </p:txBody>
      </p:sp>
    </p:spTree>
    <p:extLst>
      <p:ext uri="{BB962C8B-B14F-4D97-AF65-F5344CB8AC3E}">
        <p14:creationId xmlns:p14="http://schemas.microsoft.com/office/powerpoint/2010/main" val="1991433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511136"/>
            <a:ext cx="10058400" cy="1609344"/>
          </a:xfrm>
        </p:spPr>
        <p:txBody>
          <a:bodyPr>
            <a:normAutofit/>
          </a:bodyPr>
          <a:lstStyle/>
          <a:p>
            <a:r>
              <a:rPr lang="nl-NL" sz="4400" dirty="0"/>
              <a:t>Het beleidsvoornemen Prinses Irenebuurt 1/2</a:t>
            </a:r>
          </a:p>
        </p:txBody>
      </p:sp>
      <p:sp>
        <p:nvSpPr>
          <p:cNvPr id="3" name="Tijdelijke aanduiding voor inhoud 2"/>
          <p:cNvSpPr>
            <a:spLocks noGrp="1"/>
          </p:cNvSpPr>
          <p:nvPr>
            <p:ph idx="1"/>
          </p:nvPr>
        </p:nvSpPr>
        <p:spPr>
          <a:xfrm>
            <a:off x="838199" y="1533832"/>
            <a:ext cx="10783529" cy="5132439"/>
          </a:xfrm>
        </p:spPr>
        <p:txBody>
          <a:bodyPr>
            <a:normAutofit/>
          </a:bodyPr>
          <a:lstStyle/>
          <a:p>
            <a:endParaRPr lang="nl-NL" dirty="0"/>
          </a:p>
          <a:p>
            <a:r>
              <a:rPr lang="nl-NL" dirty="0"/>
              <a:t>Definitief parkeerregime Prinses Irenebuurt:</a:t>
            </a:r>
          </a:p>
          <a:p>
            <a:endParaRPr lang="nl-NL" dirty="0"/>
          </a:p>
          <a:p>
            <a:r>
              <a:rPr lang="nl-NL" dirty="0"/>
              <a:t>Invoeren van betaald parkeren (in plaats van belanghebbendenparkeren) van maandag t/m zaterdag van 9:00 tot 21:00 uur, met een tarief van € 3,00 per uur. </a:t>
            </a:r>
          </a:p>
          <a:p>
            <a:endParaRPr lang="nl-NL" dirty="0"/>
          </a:p>
          <a:p>
            <a:r>
              <a:rPr lang="nl-NL" dirty="0"/>
              <a:t>Invoeren van parkeerduurbeperking van 3 uur in het gebied waar momenteel het experiment met fiscaal belanghebbendenparkeren wordt gehouden. </a:t>
            </a:r>
            <a:br>
              <a:rPr lang="nl-NL" dirty="0"/>
            </a:br>
            <a:endParaRPr lang="nl-NL" dirty="0"/>
          </a:p>
        </p:txBody>
      </p:sp>
    </p:spTree>
    <p:extLst>
      <p:ext uri="{BB962C8B-B14F-4D97-AF65-F5344CB8AC3E}">
        <p14:creationId xmlns:p14="http://schemas.microsoft.com/office/powerpoint/2010/main" val="599499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Het beleidsvoornemen Prinses Irenebuurt 2/2</a:t>
            </a:r>
          </a:p>
        </p:txBody>
      </p:sp>
      <p:sp>
        <p:nvSpPr>
          <p:cNvPr id="3" name="Tijdelijke aanduiding voor inhoud 2"/>
          <p:cNvSpPr>
            <a:spLocks noGrp="1"/>
          </p:cNvSpPr>
          <p:nvPr>
            <p:ph idx="1"/>
          </p:nvPr>
        </p:nvSpPr>
        <p:spPr/>
        <p:txBody>
          <a:bodyPr>
            <a:normAutofit/>
          </a:bodyPr>
          <a:lstStyle/>
          <a:p>
            <a:r>
              <a:rPr lang="nl-NL" dirty="0"/>
              <a:t>Uitgeven van twee (bewoners) parkeervergunningen per adres.</a:t>
            </a:r>
          </a:p>
          <a:p>
            <a:endParaRPr lang="nl-NL" dirty="0"/>
          </a:p>
          <a:p>
            <a:r>
              <a:rPr lang="nl-NL" dirty="0"/>
              <a:t>Invoeren van een bezoekersregeling: 30 uur parkeren voor bezoekers met 50% korting op het geldende parkeertarief.</a:t>
            </a:r>
          </a:p>
          <a:p>
            <a:endParaRPr lang="nl-NL" dirty="0"/>
          </a:p>
          <a:p>
            <a:r>
              <a:rPr lang="nl-NL" dirty="0"/>
              <a:t>De omgeving van de Fred </a:t>
            </a:r>
            <a:r>
              <a:rPr lang="nl-NL" dirty="0" err="1"/>
              <a:t>Roeskestraat</a:t>
            </a:r>
            <a:r>
              <a:rPr lang="nl-NL" dirty="0"/>
              <a:t> los te koppelen van vergunningengebied Zuid-5 en toe te voegen aan Zuid-2.</a:t>
            </a:r>
          </a:p>
          <a:p>
            <a:endParaRPr lang="nl-NL" dirty="0"/>
          </a:p>
        </p:txBody>
      </p:sp>
    </p:spTree>
    <p:extLst>
      <p:ext uri="{BB962C8B-B14F-4D97-AF65-F5344CB8AC3E}">
        <p14:creationId xmlns:p14="http://schemas.microsoft.com/office/powerpoint/2010/main" val="257275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Inspraak?</a:t>
            </a:r>
          </a:p>
        </p:txBody>
      </p:sp>
      <p:sp>
        <p:nvSpPr>
          <p:cNvPr id="3" name="Tijdelijke aanduiding voor inhoud 2"/>
          <p:cNvSpPr>
            <a:spLocks noGrp="1"/>
          </p:cNvSpPr>
          <p:nvPr>
            <p:ph idx="1"/>
          </p:nvPr>
        </p:nvSpPr>
        <p:spPr/>
        <p:txBody>
          <a:bodyPr/>
          <a:lstStyle/>
          <a:p>
            <a:r>
              <a:rPr lang="nl-NL" dirty="0"/>
              <a:t>De inspraakperiode zal verlopen van 22 juli 2017 tot en met 18 september 2017. Tijdens de inspraakperiode is er gelegenheid een zienswijze in te dienen. </a:t>
            </a:r>
          </a:p>
          <a:p>
            <a:endParaRPr lang="nl-NL" dirty="0"/>
          </a:p>
          <a:p>
            <a:r>
              <a:rPr lang="nl-NL" dirty="0"/>
              <a:t>Vervolgens wordt een Nota van Beantwoording opgesteld die samen met het beleidsvoornemen (al dan niet aangepast) voorgelegd wordt aan het stadsbestuur.</a:t>
            </a:r>
          </a:p>
          <a:p>
            <a:endParaRPr lang="nl-NL" dirty="0"/>
          </a:p>
        </p:txBody>
      </p:sp>
    </p:spTree>
    <p:extLst>
      <p:ext uri="{BB962C8B-B14F-4D97-AF65-F5344CB8AC3E}">
        <p14:creationId xmlns:p14="http://schemas.microsoft.com/office/powerpoint/2010/main" val="56024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t>ZienSwijze</a:t>
            </a:r>
          </a:p>
        </p:txBody>
      </p:sp>
      <p:sp>
        <p:nvSpPr>
          <p:cNvPr id="3" name="Tijdelijke aanduiding voor inhoud 2"/>
          <p:cNvSpPr>
            <a:spLocks noGrp="1"/>
          </p:cNvSpPr>
          <p:nvPr>
            <p:ph idx="1"/>
          </p:nvPr>
        </p:nvSpPr>
        <p:spPr>
          <a:xfrm>
            <a:off x="1069848" y="2080856"/>
            <a:ext cx="10058400" cy="4050792"/>
          </a:xfrm>
        </p:spPr>
        <p:txBody>
          <a:bodyPr/>
          <a:lstStyle/>
          <a:p>
            <a:r>
              <a:rPr lang="nl-NL" u="sng" dirty="0"/>
              <a:t>Wat is een zienswijze?</a:t>
            </a:r>
          </a:p>
          <a:p>
            <a:endParaRPr lang="nl-NL" dirty="0"/>
          </a:p>
          <a:p>
            <a:r>
              <a:rPr lang="nl-NL" dirty="0"/>
              <a:t>Een zienswijze is een mening over een voorgenomen besluit of plan van de gemeente. In sommige gevallen neemt de gemeente niet direct een besluit, maar komt er eerst een voorgenomen besluit. In een zienswijze beschrijft u met welke punten hiervan u het wel of niet eens bent en waarom. Deze punten kan de gemeente dan nog meenemen in het definitieve besluit.</a:t>
            </a:r>
          </a:p>
          <a:p>
            <a:endParaRPr lang="nl-NL" dirty="0"/>
          </a:p>
        </p:txBody>
      </p:sp>
    </p:spTree>
    <p:extLst>
      <p:ext uri="{BB962C8B-B14F-4D97-AF65-F5344CB8AC3E}">
        <p14:creationId xmlns:p14="http://schemas.microsoft.com/office/powerpoint/2010/main" val="1106246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800299"/>
            <a:ext cx="10058400" cy="1609344"/>
          </a:xfrm>
        </p:spPr>
        <p:txBody>
          <a:bodyPr>
            <a:normAutofit/>
          </a:bodyPr>
          <a:lstStyle/>
          <a:p>
            <a:r>
              <a:rPr lang="nl-NL" sz="4400" dirty="0"/>
              <a:t>Zienswijze 1, Veiligheid schoolkinderen, </a:t>
            </a:r>
            <a:r>
              <a:rPr lang="nl-NL" sz="3200" i="1" dirty="0"/>
              <a:t>Mark Schröder </a:t>
            </a:r>
            <a:endParaRPr lang="nl-NL" sz="3200" dirty="0"/>
          </a:p>
        </p:txBody>
      </p:sp>
      <p:sp>
        <p:nvSpPr>
          <p:cNvPr id="3" name="Tijdelijke aanduiding voor inhoud 2"/>
          <p:cNvSpPr>
            <a:spLocks noGrp="1"/>
          </p:cNvSpPr>
          <p:nvPr>
            <p:ph idx="1"/>
          </p:nvPr>
        </p:nvSpPr>
        <p:spPr>
          <a:xfrm>
            <a:off x="1069848" y="2608424"/>
            <a:ext cx="5454242" cy="3023750"/>
          </a:xfrm>
        </p:spPr>
        <p:txBody>
          <a:bodyPr>
            <a:normAutofit fontScale="92500" lnSpcReduction="10000"/>
          </a:bodyPr>
          <a:lstStyle/>
          <a:p>
            <a:r>
              <a:rPr lang="nl-NL" dirty="0"/>
              <a:t>Vele scholen in de kinderrijke prinses Irenebuurt.</a:t>
            </a:r>
          </a:p>
          <a:p>
            <a:endParaRPr lang="nl-NL" dirty="0"/>
          </a:p>
          <a:p>
            <a:r>
              <a:rPr lang="nl-NL" dirty="0"/>
              <a:t>Toename verkeer door parkeren is een gevaar voor kwetsbare voetgangers in de buurt.</a:t>
            </a:r>
          </a:p>
          <a:p>
            <a:endParaRPr lang="nl-NL" dirty="0"/>
          </a:p>
          <a:p>
            <a:r>
              <a:rPr lang="nl-NL" dirty="0"/>
              <a:t>D</a:t>
            </a:r>
            <a:r>
              <a:rPr lang="nl-NL" u="sng" dirty="0"/>
              <a:t>e kinderrijke prinses Irenebuurt herbergt namelijk 2,5x zo veel leerlingen als bewoners!</a:t>
            </a:r>
            <a:endParaRPr lang="nl-NL" dirty="0"/>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6711" y="2466021"/>
            <a:ext cx="4221537" cy="3166153"/>
          </a:xfrm>
          <a:prstGeom prst="rect">
            <a:avLst/>
          </a:prstGeom>
        </p:spPr>
      </p:pic>
    </p:spTree>
    <p:extLst>
      <p:ext uri="{BB962C8B-B14F-4D97-AF65-F5344CB8AC3E}">
        <p14:creationId xmlns:p14="http://schemas.microsoft.com/office/powerpoint/2010/main" val="1240010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134916"/>
            <a:ext cx="10058400" cy="1609344"/>
          </a:xfrm>
        </p:spPr>
        <p:txBody>
          <a:bodyPr>
            <a:normAutofit fontScale="90000"/>
          </a:bodyPr>
          <a:lstStyle/>
          <a:p>
            <a:r>
              <a:rPr lang="nl-NL" sz="4900" dirty="0"/>
              <a:t>Zienswijze 2, Veiligheid voor Bewoners/Reizigers/Bezoekers, </a:t>
            </a:r>
            <a:r>
              <a:rPr lang="nl-NL" sz="3600" i="1" dirty="0"/>
              <a:t>Mark Schröder</a:t>
            </a:r>
            <a:br>
              <a:rPr lang="nl-NL" b="1" dirty="0"/>
            </a:br>
            <a:endParaRPr lang="nl-NL" dirty="0"/>
          </a:p>
        </p:txBody>
      </p:sp>
      <p:sp>
        <p:nvSpPr>
          <p:cNvPr id="3" name="Tijdelijke aanduiding voor inhoud 2"/>
          <p:cNvSpPr>
            <a:spLocks noGrp="1"/>
          </p:cNvSpPr>
          <p:nvPr>
            <p:ph idx="1"/>
          </p:nvPr>
        </p:nvSpPr>
        <p:spPr>
          <a:xfrm>
            <a:off x="1069848" y="2571982"/>
            <a:ext cx="10058400" cy="4050792"/>
          </a:xfrm>
        </p:spPr>
        <p:txBody>
          <a:bodyPr/>
          <a:lstStyle/>
          <a:p>
            <a:r>
              <a:rPr lang="nl-NL" dirty="0"/>
              <a:t>Onvoldoende rekening gehouden met de gevolgen voor de verkeersveiligheid voor reizigers, bewoners en bezoekers. </a:t>
            </a:r>
          </a:p>
          <a:p>
            <a:endParaRPr lang="nl-NL" dirty="0"/>
          </a:p>
          <a:p>
            <a:r>
              <a:rPr lang="nl-NL" dirty="0"/>
              <a:t>Er worden 2,5 x zoveel fietsers naar de Zuidas verwacht binnen dertien jaar.</a:t>
            </a:r>
            <a:r>
              <a:rPr lang="nl-NL" dirty="0">
                <a:effectLst/>
              </a:rPr>
              <a:t> </a:t>
            </a:r>
            <a:endParaRPr lang="nl-NL" dirty="0"/>
          </a:p>
        </p:txBody>
      </p:sp>
    </p:spTree>
    <p:extLst>
      <p:ext uri="{BB962C8B-B14F-4D97-AF65-F5344CB8AC3E}">
        <p14:creationId xmlns:p14="http://schemas.microsoft.com/office/powerpoint/2010/main" val="1002712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1078595"/>
            <a:ext cx="10058400" cy="1609344"/>
          </a:xfrm>
        </p:spPr>
        <p:txBody>
          <a:bodyPr>
            <a:normAutofit fontScale="90000"/>
          </a:bodyPr>
          <a:lstStyle/>
          <a:p>
            <a:r>
              <a:rPr lang="nl-NL" sz="4900" dirty="0"/>
              <a:t>Zienswijze 3, Tekortkomingen parkeerdrukmeting, </a:t>
            </a:r>
            <a:r>
              <a:rPr lang="nl-NL" sz="3600" i="1" dirty="0"/>
              <a:t>Sjef </a:t>
            </a:r>
            <a:r>
              <a:rPr lang="nl-NL" sz="3600" i="1" dirty="0" err="1"/>
              <a:t>Peeraer</a:t>
            </a:r>
            <a:r>
              <a:rPr lang="nl-NL" sz="3600" dirty="0"/>
              <a:t> </a:t>
            </a:r>
            <a:br>
              <a:rPr lang="nl-NL" b="1" dirty="0"/>
            </a:br>
            <a:endParaRPr lang="nl-NL" dirty="0"/>
          </a:p>
        </p:txBody>
      </p:sp>
      <p:sp>
        <p:nvSpPr>
          <p:cNvPr id="3" name="Tijdelijke aanduiding voor inhoud 2"/>
          <p:cNvSpPr>
            <a:spLocks noGrp="1"/>
          </p:cNvSpPr>
          <p:nvPr>
            <p:ph idx="1"/>
          </p:nvPr>
        </p:nvSpPr>
        <p:spPr>
          <a:xfrm>
            <a:off x="1069848" y="2555416"/>
            <a:ext cx="10058400" cy="4050792"/>
          </a:xfrm>
        </p:spPr>
        <p:txBody>
          <a:bodyPr>
            <a:normAutofit/>
          </a:bodyPr>
          <a:lstStyle/>
          <a:p>
            <a:r>
              <a:rPr lang="nl-NL" dirty="0"/>
              <a:t>De parkeerdrukmeting houdt geen rekening met verschillende toekomstige ontwikkelingen.</a:t>
            </a:r>
            <a:r>
              <a:rPr lang="nl-NL" dirty="0">
                <a:effectLst/>
              </a:rPr>
              <a:t> </a:t>
            </a:r>
          </a:p>
          <a:p>
            <a:endParaRPr lang="nl-NL" dirty="0"/>
          </a:p>
          <a:p>
            <a:r>
              <a:rPr lang="nl-NL" dirty="0"/>
              <a:t>De representativiteit van deze parkeerdrukmeting betwisten wij.</a:t>
            </a:r>
          </a:p>
          <a:p>
            <a:endParaRPr lang="nl-NL" dirty="0"/>
          </a:p>
          <a:p>
            <a:r>
              <a:rPr lang="nl-NL" dirty="0"/>
              <a:t>Verzoek om nogmaals kritisch naar deze meting te kijken en bij voorkeur een ander bureau een herhaling van deze analyse te laten uitvoeren (second opinion), waarbij alle ontwikkelingen en bouwplannen voor de korte termijn meegenomen worden.</a:t>
            </a:r>
            <a:r>
              <a:rPr lang="nl-NL" dirty="0">
                <a:effectLst/>
              </a:rPr>
              <a:t> </a:t>
            </a:r>
            <a:endParaRPr lang="nl-NL" dirty="0"/>
          </a:p>
        </p:txBody>
      </p:sp>
    </p:spTree>
    <p:extLst>
      <p:ext uri="{BB962C8B-B14F-4D97-AF65-F5344CB8AC3E}">
        <p14:creationId xmlns:p14="http://schemas.microsoft.com/office/powerpoint/2010/main" val="1186446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Hout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out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out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189</TotalTime>
  <Words>1395</Words>
  <Application>Microsoft Office PowerPoint</Application>
  <PresentationFormat>Breedbeeld</PresentationFormat>
  <Paragraphs>154</Paragraphs>
  <Slides>27</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27</vt:i4>
      </vt:variant>
    </vt:vector>
  </HeadingPairs>
  <TitlesOfParts>
    <vt:vector size="33" baseType="lpstr">
      <vt:lpstr>Calibri</vt:lpstr>
      <vt:lpstr>Rockwell</vt:lpstr>
      <vt:lpstr>Rockwell Condensed</vt:lpstr>
      <vt:lpstr>Rockwell Extra Bold</vt:lpstr>
      <vt:lpstr>Wingdings</vt:lpstr>
      <vt:lpstr>Houttype</vt:lpstr>
      <vt:lpstr>Prinses Irenebuurt</vt:lpstr>
      <vt:lpstr>Het proces tot zover</vt:lpstr>
      <vt:lpstr>Het beleidsvoornemen Prinses Irenebuurt 1/2</vt:lpstr>
      <vt:lpstr>Het beleidsvoornemen Prinses Irenebuurt 2/2</vt:lpstr>
      <vt:lpstr>Inspraak?</vt:lpstr>
      <vt:lpstr>ZienSwijze</vt:lpstr>
      <vt:lpstr>Zienswijze 1, Veiligheid schoolkinderen, Mark Schröder </vt:lpstr>
      <vt:lpstr>Zienswijze 2, Veiligheid voor Bewoners/Reizigers/Bezoekers, Mark Schröder </vt:lpstr>
      <vt:lpstr>Zienswijze 3, Tekortkomingen parkeerdrukmeting, Sjef Peeraer  </vt:lpstr>
      <vt:lpstr>Zienswijze 4, Transitie parkeren in de Irenebuurt, Jacques Klok </vt:lpstr>
      <vt:lpstr> Zienswijze 5, Vergelijking Buitenveldert gaat niet op, Arjan de Waard </vt:lpstr>
      <vt:lpstr>Zienswijze 6, Station Amsterdam-Zuid wordt een van de grootste van Nederland, Kees van Dalen </vt:lpstr>
      <vt:lpstr>Zienswijze 7, Er zijn nog grootse plannen voor het ontwikkelen van kantoren en woningen, Jacques Klok </vt:lpstr>
      <vt:lpstr>  Zienswijze 8, Historische toezegging: geen overlast door bouw WTC, Wieringa advocaten i.s.m. Harm van Gijssel </vt:lpstr>
      <vt:lpstr>Zienswijze 9, Amsterdam voor Amsterdammers, Arjan de Waard </vt:lpstr>
      <vt:lpstr>Zienswijze 10, Geluidsoverlast, Stephan Follender </vt:lpstr>
      <vt:lpstr>Zienswijze 11, Negatieve milieueffecten, Jacqueline Shaya </vt:lpstr>
      <vt:lpstr>Zienswijze 12, Vermindering van het woongenot, Kees van Dalen </vt:lpstr>
      <vt:lpstr>Zienswijze 13, Klimaat, Jacqueline Shaya</vt:lpstr>
      <vt:lpstr> Zienswijze 14, Verkeersplan voor de buurt ontbreekt, Stephan Follender </vt:lpstr>
      <vt:lpstr> Zienswijze 15, Onbetrouwbare overheid, Wieringa Advocaten i.s.m. Harm van Gijssel </vt:lpstr>
      <vt:lpstr>  Zienswijze 16, Prijzen Parkeermeters zorgen voor onaanvaardbare beïnvloeding leefbaarheid Irenebuurt, Jacques Klok ? </vt:lpstr>
      <vt:lpstr>Zienswijze 17, waarde BSQ, Kees van Dalen </vt:lpstr>
      <vt:lpstr>Wat kun je zelf doen?</vt:lpstr>
      <vt:lpstr>Stuur een mail naar de politiek</vt:lpstr>
      <vt:lpstr>Inloopavond van de gemeente</vt:lpstr>
      <vt:lpstr>Heb je een oprit of garage?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Prinses Irenebuurt</dc:title>
  <dc:creator>Publieke Zaken</dc:creator>
  <cp:lastModifiedBy>Frank Warendorf</cp:lastModifiedBy>
  <cp:revision>16</cp:revision>
  <dcterms:created xsi:type="dcterms:W3CDTF">2017-09-01T11:12:17Z</dcterms:created>
  <dcterms:modified xsi:type="dcterms:W3CDTF">2018-03-09T19:54:02Z</dcterms:modified>
</cp:coreProperties>
</file>